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01" r:id="rId2"/>
    <p:sldId id="1102" r:id="rId3"/>
    <p:sldId id="257" r:id="rId4"/>
    <p:sldId id="258" r:id="rId5"/>
    <p:sldId id="259" r:id="rId6"/>
    <p:sldId id="25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Honolulu County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Honolulu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Sheet1!$A$2:$A$24</c:f>
              <c:numCache>
                <c:formatCode>General</c:formatCode>
                <c:ptCount val="2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</c:numCache>
            </c:numRef>
          </c:cat>
          <c:val>
            <c:numRef>
              <c:f>Sheet1!$B$2:$B$24</c:f>
              <c:numCache>
                <c:formatCode>#,##0</c:formatCode>
                <c:ptCount val="23"/>
                <c:pt idx="0">
                  <c:v>49265</c:v>
                </c:pt>
                <c:pt idx="1">
                  <c:v>51614</c:v>
                </c:pt>
                <c:pt idx="2">
                  <c:v>51020</c:v>
                </c:pt>
                <c:pt idx="3">
                  <c:v>52608</c:v>
                </c:pt>
                <c:pt idx="4">
                  <c:v>52405</c:v>
                </c:pt>
                <c:pt idx="5">
                  <c:v>54576</c:v>
                </c:pt>
                <c:pt idx="6">
                  <c:v>52245</c:v>
                </c:pt>
                <c:pt idx="7">
                  <c:v>51044</c:v>
                </c:pt>
                <c:pt idx="8">
                  <c:v>52887</c:v>
                </c:pt>
                <c:pt idx="9">
                  <c:v>49027</c:v>
                </c:pt>
                <c:pt idx="10">
                  <c:v>53297</c:v>
                </c:pt>
                <c:pt idx="11">
                  <c:v>50396</c:v>
                </c:pt>
                <c:pt idx="12">
                  <c:v>52060</c:v>
                </c:pt>
                <c:pt idx="13">
                  <c:v>50238</c:v>
                </c:pt>
                <c:pt idx="14">
                  <c:v>49128</c:v>
                </c:pt>
                <c:pt idx="15">
                  <c:v>47734</c:v>
                </c:pt>
                <c:pt idx="16">
                  <c:v>51794</c:v>
                </c:pt>
                <c:pt idx="17">
                  <c:v>48347</c:v>
                </c:pt>
                <c:pt idx="18">
                  <c:v>48433</c:v>
                </c:pt>
                <c:pt idx="19">
                  <c:v>47848</c:v>
                </c:pt>
                <c:pt idx="20">
                  <c:v>47494</c:v>
                </c:pt>
                <c:pt idx="21">
                  <c:v>47515</c:v>
                </c:pt>
                <c:pt idx="22">
                  <c:v>46255.686999999998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19-4A10-9260-75B098FEB6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overlap val="-27"/>
        <c:axId val="387477295"/>
        <c:axId val="387480207"/>
      </c:barChart>
      <c:catAx>
        <c:axId val="387477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480207"/>
        <c:crosses val="autoZero"/>
        <c:auto val="1"/>
        <c:lblAlgn val="ctr"/>
        <c:lblOffset val="100"/>
        <c:noMultiLvlLbl val="0"/>
      </c:catAx>
      <c:valAx>
        <c:axId val="387480207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4772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Hawaii County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Hawaii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Sheet1!$A$2:$A$21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Sheet1!$C$2:$C$21</c:f>
              <c:numCache>
                <c:formatCode>0.0</c:formatCode>
                <c:ptCount val="20"/>
                <c:pt idx="0">
                  <c:v>1.7072270842249737</c:v>
                </c:pt>
                <c:pt idx="1">
                  <c:v>1.7060863411587739</c:v>
                </c:pt>
                <c:pt idx="2">
                  <c:v>1.6323724786915375</c:v>
                </c:pt>
                <c:pt idx="3">
                  <c:v>1.5249549509024374</c:v>
                </c:pt>
                <c:pt idx="4">
                  <c:v>1.3569440206367207</c:v>
                </c:pt>
                <c:pt idx="5">
                  <c:v>1.3992969143652814</c:v>
                </c:pt>
                <c:pt idx="6">
                  <c:v>1.4413128769834953</c:v>
                </c:pt>
                <c:pt idx="7">
                  <c:v>1.3809985039424393</c:v>
                </c:pt>
                <c:pt idx="8">
                  <c:v>1.4527214489387656</c:v>
                </c:pt>
                <c:pt idx="9">
                  <c:v>1.4407457136109771</c:v>
                </c:pt>
                <c:pt idx="10">
                  <c:v>1.3726771772232857</c:v>
                </c:pt>
                <c:pt idx="11">
                  <c:v>1.3671167217526456</c:v>
                </c:pt>
                <c:pt idx="12">
                  <c:v>1.382832028007817</c:v>
                </c:pt>
                <c:pt idx="13">
                  <c:v>1.3494761194001015</c:v>
                </c:pt>
                <c:pt idx="14">
                  <c:v>1.2995870320546901</c:v>
                </c:pt>
                <c:pt idx="15">
                  <c:v>1.3308984301877262</c:v>
                </c:pt>
                <c:pt idx="16">
                  <c:v>1.2639495681386208</c:v>
                </c:pt>
                <c:pt idx="17">
                  <c:v>1.1551200128970087</c:v>
                </c:pt>
                <c:pt idx="18">
                  <c:v>1.1845462704191585</c:v>
                </c:pt>
                <c:pt idx="19">
                  <c:v>1.2270123315784478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3B-499A-B9E5-888D1296FE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-27"/>
        <c:axId val="387477295"/>
        <c:axId val="387480207"/>
      </c:barChart>
      <c:catAx>
        <c:axId val="387477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480207"/>
        <c:crosses val="autoZero"/>
        <c:auto val="1"/>
        <c:lblAlgn val="ctr"/>
        <c:lblOffset val="100"/>
        <c:noMultiLvlLbl val="0"/>
      </c:catAx>
      <c:valAx>
        <c:axId val="387480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4772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Maui County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Maui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Sheet1!$A$2:$A$21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Sheet1!$D$2:$D$21</c:f>
              <c:numCache>
                <c:formatCode>0.0</c:formatCode>
                <c:ptCount val="20"/>
                <c:pt idx="0">
                  <c:v>2.1916524630869958</c:v>
                </c:pt>
                <c:pt idx="1">
                  <c:v>2.0182322829302004</c:v>
                </c:pt>
                <c:pt idx="2">
                  <c:v>1.9487085181817805</c:v>
                </c:pt>
                <c:pt idx="3">
                  <c:v>1.7866127024198</c:v>
                </c:pt>
                <c:pt idx="4">
                  <c:v>1.7092019842620489</c:v>
                </c:pt>
                <c:pt idx="5">
                  <c:v>1.6237004608816992</c:v>
                </c:pt>
                <c:pt idx="6">
                  <c:v>1.6053292377943276</c:v>
                </c:pt>
                <c:pt idx="7">
                  <c:v>1.6347730288127309</c:v>
                </c:pt>
                <c:pt idx="8">
                  <c:v>1.7137855982394876</c:v>
                </c:pt>
                <c:pt idx="9">
                  <c:v>1.6864861700263605</c:v>
                </c:pt>
                <c:pt idx="10">
                  <c:v>1.6839659651298848</c:v>
                </c:pt>
                <c:pt idx="11">
                  <c:v>1.6651173740251675</c:v>
                </c:pt>
                <c:pt idx="12">
                  <c:v>1.6990877515426788</c:v>
                </c:pt>
                <c:pt idx="13">
                  <c:v>1.5136722242487965</c:v>
                </c:pt>
                <c:pt idx="14">
                  <c:v>1.4152375198313731</c:v>
                </c:pt>
                <c:pt idx="15">
                  <c:v>1.3833987919060664</c:v>
                </c:pt>
                <c:pt idx="16">
                  <c:v>1.3436296774884171</c:v>
                </c:pt>
                <c:pt idx="17">
                  <c:v>1.2857172560130181</c:v>
                </c:pt>
                <c:pt idx="18">
                  <c:v>1.2678717349098936</c:v>
                </c:pt>
                <c:pt idx="19">
                  <c:v>1.6537145713768135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D5-413F-9289-BCFFCA46B9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-27"/>
        <c:axId val="387477295"/>
        <c:axId val="387480207"/>
      </c:barChart>
      <c:catAx>
        <c:axId val="387477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480207"/>
        <c:crosses val="autoZero"/>
        <c:auto val="1"/>
        <c:lblAlgn val="ctr"/>
        <c:lblOffset val="100"/>
        <c:noMultiLvlLbl val="0"/>
      </c:catAx>
      <c:valAx>
        <c:axId val="387480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4772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Kauai County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Sheet1!$E$1</c:f>
              <c:strCache>
                <c:ptCount val="1"/>
                <c:pt idx="0">
                  <c:v>Kauai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Sheet1!$A$2:$A$21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Sheet1!$E$2:$E$21</c:f>
              <c:numCache>
                <c:formatCode>0.0</c:formatCode>
                <c:ptCount val="20"/>
                <c:pt idx="0">
                  <c:v>1.9347596214706095</c:v>
                </c:pt>
                <c:pt idx="1">
                  <c:v>1.7341768671639397</c:v>
                </c:pt>
                <c:pt idx="2">
                  <c:v>1.6556744215251542</c:v>
                </c:pt>
                <c:pt idx="3">
                  <c:v>1.6036167965105181</c:v>
                </c:pt>
                <c:pt idx="4">
                  <c:v>1.4124382846441474</c:v>
                </c:pt>
                <c:pt idx="5">
                  <c:v>1.4822746044806114</c:v>
                </c:pt>
                <c:pt idx="6">
                  <c:v>1.4374453554667903</c:v>
                </c:pt>
                <c:pt idx="7">
                  <c:v>1.5186382475377087</c:v>
                </c:pt>
                <c:pt idx="8">
                  <c:v>1.5920153427977741</c:v>
                </c:pt>
                <c:pt idx="9">
                  <c:v>1.471478969694598</c:v>
                </c:pt>
                <c:pt idx="10">
                  <c:v>1.4646499871332062</c:v>
                </c:pt>
                <c:pt idx="11">
                  <c:v>1.4269142588573489</c:v>
                </c:pt>
                <c:pt idx="12">
                  <c:v>1.3823212011251267</c:v>
                </c:pt>
                <c:pt idx="13">
                  <c:v>1.220758452309179</c:v>
                </c:pt>
                <c:pt idx="14">
                  <c:v>1.2029790789369734</c:v>
                </c:pt>
                <c:pt idx="15">
                  <c:v>1.1798003491019906</c:v>
                </c:pt>
                <c:pt idx="16">
                  <c:v>1.1641103478274952</c:v>
                </c:pt>
                <c:pt idx="17">
                  <c:v>1.0877978879652164</c:v>
                </c:pt>
                <c:pt idx="18">
                  <c:v>1.0564407726324452</c:v>
                </c:pt>
                <c:pt idx="19">
                  <c:v>1.2215975330669622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765-432E-AC46-BC63C0BB69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"/>
        <c:overlap val="-27"/>
        <c:axId val="387477295"/>
        <c:axId val="387480207"/>
      </c:barChart>
      <c:catAx>
        <c:axId val="387477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480207"/>
        <c:crosses val="autoZero"/>
        <c:auto val="1"/>
        <c:lblAlgn val="ctr"/>
        <c:lblOffset val="100"/>
        <c:noMultiLvlLbl val="0"/>
      </c:catAx>
      <c:valAx>
        <c:axId val="387480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4772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Hawaii County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Hawaii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Sheet1!$A$2:$A$24</c:f>
              <c:numCache>
                <c:formatCode>General</c:formatCode>
                <c:ptCount val="2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</c:numCache>
            </c:numRef>
          </c:cat>
          <c:val>
            <c:numRef>
              <c:f>Sheet1!$C$2:$C$24</c:f>
              <c:numCache>
                <c:formatCode>#,##0</c:formatCode>
                <c:ptCount val="23"/>
                <c:pt idx="0">
                  <c:v>8159</c:v>
                </c:pt>
                <c:pt idx="1">
                  <c:v>8076</c:v>
                </c:pt>
                <c:pt idx="2">
                  <c:v>8353</c:v>
                </c:pt>
                <c:pt idx="3">
                  <c:v>8676</c:v>
                </c:pt>
                <c:pt idx="4">
                  <c:v>8925</c:v>
                </c:pt>
                <c:pt idx="5">
                  <c:v>9166</c:v>
                </c:pt>
                <c:pt idx="6">
                  <c:v>9221</c:v>
                </c:pt>
                <c:pt idx="7">
                  <c:v>9134</c:v>
                </c:pt>
                <c:pt idx="8">
                  <c:v>9567</c:v>
                </c:pt>
                <c:pt idx="9">
                  <c:v>9914</c:v>
                </c:pt>
                <c:pt idx="10">
                  <c:v>9530</c:v>
                </c:pt>
                <c:pt idx="11">
                  <c:v>9171</c:v>
                </c:pt>
                <c:pt idx="12">
                  <c:v>9505</c:v>
                </c:pt>
                <c:pt idx="13">
                  <c:v>8806</c:v>
                </c:pt>
                <c:pt idx="14">
                  <c:v>9073</c:v>
                </c:pt>
                <c:pt idx="15">
                  <c:v>9230</c:v>
                </c:pt>
                <c:pt idx="16">
                  <c:v>9080</c:v>
                </c:pt>
                <c:pt idx="17">
                  <c:v>9196</c:v>
                </c:pt>
                <c:pt idx="18">
                  <c:v>9655</c:v>
                </c:pt>
                <c:pt idx="19">
                  <c:v>9701</c:v>
                </c:pt>
                <c:pt idx="20">
                  <c:v>8935</c:v>
                </c:pt>
                <c:pt idx="21">
                  <c:v>9259</c:v>
                </c:pt>
                <c:pt idx="22">
                  <c:v>8805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3B-499A-B9E5-888D1296FE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-27"/>
        <c:axId val="387477295"/>
        <c:axId val="387480207"/>
      </c:barChart>
      <c:catAx>
        <c:axId val="387477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480207"/>
        <c:crosses val="autoZero"/>
        <c:auto val="1"/>
        <c:lblAlgn val="ctr"/>
        <c:lblOffset val="100"/>
        <c:noMultiLvlLbl val="0"/>
      </c:catAx>
      <c:valAx>
        <c:axId val="387480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4772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Maui County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Maui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Sheet1!$A$2:$A$24</c:f>
              <c:numCache>
                <c:formatCode>General</c:formatCode>
                <c:ptCount val="2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</c:numCache>
            </c:numRef>
          </c:cat>
          <c:val>
            <c:numRef>
              <c:f>Sheet1!$D$2:$D$24</c:f>
              <c:numCache>
                <c:formatCode>#,##0</c:formatCode>
                <c:ptCount val="23"/>
                <c:pt idx="0">
                  <c:v>11729</c:v>
                </c:pt>
                <c:pt idx="1">
                  <c:v>12547</c:v>
                </c:pt>
                <c:pt idx="2">
                  <c:v>12719</c:v>
                </c:pt>
                <c:pt idx="3">
                  <c:v>12883</c:v>
                </c:pt>
                <c:pt idx="4">
                  <c:v>12312</c:v>
                </c:pt>
                <c:pt idx="5">
                  <c:v>12695</c:v>
                </c:pt>
                <c:pt idx="6">
                  <c:v>12436</c:v>
                </c:pt>
                <c:pt idx="7">
                  <c:v>12961</c:v>
                </c:pt>
                <c:pt idx="8">
                  <c:v>13186</c:v>
                </c:pt>
                <c:pt idx="9">
                  <c:v>13258</c:v>
                </c:pt>
                <c:pt idx="10">
                  <c:v>12797</c:v>
                </c:pt>
                <c:pt idx="11">
                  <c:v>12074</c:v>
                </c:pt>
                <c:pt idx="12">
                  <c:v>12214</c:v>
                </c:pt>
                <c:pt idx="13">
                  <c:v>12371</c:v>
                </c:pt>
                <c:pt idx="14">
                  <c:v>12675</c:v>
                </c:pt>
                <c:pt idx="15">
                  <c:v>13253</c:v>
                </c:pt>
                <c:pt idx="16">
                  <c:v>11851</c:v>
                </c:pt>
                <c:pt idx="17">
                  <c:v>11684</c:v>
                </c:pt>
                <c:pt idx="18">
                  <c:v>11785</c:v>
                </c:pt>
                <c:pt idx="19">
                  <c:v>11623</c:v>
                </c:pt>
                <c:pt idx="20">
                  <c:v>11749</c:v>
                </c:pt>
                <c:pt idx="21">
                  <c:v>11674</c:v>
                </c:pt>
                <c:pt idx="22">
                  <c:v>12114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D5-413F-9289-BCFFCA46B9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-27"/>
        <c:axId val="387477295"/>
        <c:axId val="387480207"/>
      </c:barChart>
      <c:catAx>
        <c:axId val="387477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480207"/>
        <c:crosses val="autoZero"/>
        <c:auto val="1"/>
        <c:lblAlgn val="ctr"/>
        <c:lblOffset val="100"/>
        <c:noMultiLvlLbl val="0"/>
      </c:catAx>
      <c:valAx>
        <c:axId val="387480207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4772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Kauai County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Sheet1!$E$1</c:f>
              <c:strCache>
                <c:ptCount val="1"/>
                <c:pt idx="0">
                  <c:v>Kauai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Sheet1!$A$2:$A$24</c:f>
              <c:numCache>
                <c:formatCode>General</c:formatCode>
                <c:ptCount val="2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</c:numCache>
            </c:numRef>
          </c:cat>
          <c:val>
            <c:numRef>
              <c:f>Sheet1!$E$2:$E$24</c:f>
              <c:numCache>
                <c:formatCode>#,##0</c:formatCode>
                <c:ptCount val="23"/>
                <c:pt idx="0">
                  <c:v>4148</c:v>
                </c:pt>
                <c:pt idx="1">
                  <c:v>4373</c:v>
                </c:pt>
                <c:pt idx="2">
                  <c:v>4309</c:v>
                </c:pt>
                <c:pt idx="3">
                  <c:v>4631</c:v>
                </c:pt>
                <c:pt idx="4">
                  <c:v>4226</c:v>
                </c:pt>
                <c:pt idx="5">
                  <c:v>4298</c:v>
                </c:pt>
                <c:pt idx="6">
                  <c:v>4343</c:v>
                </c:pt>
                <c:pt idx="7">
                  <c:v>4032</c:v>
                </c:pt>
                <c:pt idx="8">
                  <c:v>4466</c:v>
                </c:pt>
                <c:pt idx="9">
                  <c:v>4490</c:v>
                </c:pt>
                <c:pt idx="10">
                  <c:v>4663</c:v>
                </c:pt>
                <c:pt idx="11">
                  <c:v>4456</c:v>
                </c:pt>
                <c:pt idx="12">
                  <c:v>4249</c:v>
                </c:pt>
                <c:pt idx="13">
                  <c:v>4263</c:v>
                </c:pt>
                <c:pt idx="14">
                  <c:v>4384</c:v>
                </c:pt>
                <c:pt idx="15">
                  <c:v>4505</c:v>
                </c:pt>
                <c:pt idx="16">
                  <c:v>3997</c:v>
                </c:pt>
                <c:pt idx="17">
                  <c:v>4020</c:v>
                </c:pt>
                <c:pt idx="18">
                  <c:v>4048</c:v>
                </c:pt>
                <c:pt idx="19">
                  <c:v>4025</c:v>
                </c:pt>
                <c:pt idx="20">
                  <c:v>4015</c:v>
                </c:pt>
                <c:pt idx="21">
                  <c:v>3921</c:v>
                </c:pt>
                <c:pt idx="22">
                  <c:v>3767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765-432E-AC46-BC63C0BB69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"/>
        <c:overlap val="-27"/>
        <c:axId val="387477295"/>
        <c:axId val="387480207"/>
      </c:barChart>
      <c:catAx>
        <c:axId val="387477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480207"/>
        <c:crosses val="autoZero"/>
        <c:auto val="1"/>
        <c:lblAlgn val="ctr"/>
        <c:lblOffset val="100"/>
        <c:noMultiLvlLbl val="0"/>
      </c:catAx>
      <c:valAx>
        <c:axId val="387480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4772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Honolulu County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Honolulu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Sheet1!$A$2:$A$21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Sheet1!$B$2:$B$21</c:f>
              <c:numCache>
                <c:formatCode>_(* #,##0_);_(* \(#,##0\);_(* "-"??_);_(@_)</c:formatCode>
                <c:ptCount val="20"/>
                <c:pt idx="0">
                  <c:v>58908.710860784267</c:v>
                </c:pt>
                <c:pt idx="1">
                  <c:v>57549.937142058945</c:v>
                </c:pt>
                <c:pt idx="2">
                  <c:v>59418.364605834016</c:v>
                </c:pt>
                <c:pt idx="3">
                  <c:v>56389.988533903539</c:v>
                </c:pt>
                <c:pt idx="4">
                  <c:v>54634.336283185839</c:v>
                </c:pt>
                <c:pt idx="5">
                  <c:v>55997.97555567362</c:v>
                </c:pt>
                <c:pt idx="6">
                  <c:v>53499.188328109383</c:v>
                </c:pt>
                <c:pt idx="7">
                  <c:v>56042.076754477806</c:v>
                </c:pt>
                <c:pt idx="8">
                  <c:v>52751.504967571454</c:v>
                </c:pt>
                <c:pt idx="9">
                  <c:v>53125.953200575183</c:v>
                </c:pt>
                <c:pt idx="10">
                  <c:v>50738.741541364099</c:v>
                </c:pt>
                <c:pt idx="11">
                  <c:v>49497.478426953203</c:v>
                </c:pt>
                <c:pt idx="12">
                  <c:v>48434.21447259753</c:v>
                </c:pt>
                <c:pt idx="13">
                  <c:v>49286.483132889611</c:v>
                </c:pt>
                <c:pt idx="14">
                  <c:v>46519.486410524732</c:v>
                </c:pt>
                <c:pt idx="15">
                  <c:v>46682.999455409474</c:v>
                </c:pt>
                <c:pt idx="16">
                  <c:v>45974.155627324202</c:v>
                </c:pt>
                <c:pt idx="17">
                  <c:v>45182.842486487694</c:v>
                </c:pt>
                <c:pt idx="18">
                  <c:v>45462.707116168305</c:v>
                </c:pt>
                <c:pt idx="19">
                  <c:v>49307.754924893932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19-4A10-9260-75B098FEB6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overlap val="-27"/>
        <c:axId val="387477295"/>
        <c:axId val="387480207"/>
      </c:barChart>
      <c:catAx>
        <c:axId val="387477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480207"/>
        <c:crosses val="autoZero"/>
        <c:auto val="1"/>
        <c:lblAlgn val="ctr"/>
        <c:lblOffset val="100"/>
        <c:noMultiLvlLbl val="0"/>
      </c:catAx>
      <c:valAx>
        <c:axId val="387480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4772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Hawaii County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Hawaii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Sheet1!$A$2:$A$21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Sheet1!$C$2:$C$21</c:f>
              <c:numCache>
                <c:formatCode>_(* #,##0_);_(* \(#,##0\);_(* "-"??_);_(@_)</c:formatCode>
                <c:ptCount val="20"/>
                <c:pt idx="0">
                  <c:v>56768.38460235262</c:v>
                </c:pt>
                <c:pt idx="1">
                  <c:v>56103.932253471365</c:v>
                </c:pt>
                <c:pt idx="2">
                  <c:v>58565.480533974333</c:v>
                </c:pt>
                <c:pt idx="3">
                  <c:v>55037.492283479165</c:v>
                </c:pt>
                <c:pt idx="4">
                  <c:v>53207.413430066503</c:v>
                </c:pt>
                <c:pt idx="5">
                  <c:v>54669.216456481292</c:v>
                </c:pt>
                <c:pt idx="6">
                  <c:v>50880.209884627795</c:v>
                </c:pt>
                <c:pt idx="7">
                  <c:v>55350.043825578352</c:v>
                </c:pt>
                <c:pt idx="8">
                  <c:v>51836.963923135321</c:v>
                </c:pt>
                <c:pt idx="9">
                  <c:v>52670.876829468172</c:v>
                </c:pt>
                <c:pt idx="10">
                  <c:v>50153.591505496246</c:v>
                </c:pt>
                <c:pt idx="11">
                  <c:v>48113.793847001602</c:v>
                </c:pt>
                <c:pt idx="12">
                  <c:v>46215.232789249574</c:v>
                </c:pt>
                <c:pt idx="13">
                  <c:v>49857.873621375475</c:v>
                </c:pt>
                <c:pt idx="14">
                  <c:v>46157.949956721335</c:v>
                </c:pt>
                <c:pt idx="15">
                  <c:v>46152.879721459896</c:v>
                </c:pt>
                <c:pt idx="16">
                  <c:v>45668.913639176542</c:v>
                </c:pt>
                <c:pt idx="17">
                  <c:v>45414.250829503289</c:v>
                </c:pt>
                <c:pt idx="18">
                  <c:v>45727.109718190572</c:v>
                </c:pt>
                <c:pt idx="19">
                  <c:v>47833.788620659267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3B-499A-B9E5-888D1296FE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-27"/>
        <c:axId val="387477295"/>
        <c:axId val="387480207"/>
      </c:barChart>
      <c:catAx>
        <c:axId val="387477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480207"/>
        <c:crosses val="autoZero"/>
        <c:auto val="1"/>
        <c:lblAlgn val="ctr"/>
        <c:lblOffset val="100"/>
        <c:noMultiLvlLbl val="0"/>
      </c:catAx>
      <c:valAx>
        <c:axId val="387480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4772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Maui County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Maui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Sheet1!$A$2:$A$21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Sheet1!$D$2:$D$21</c:f>
              <c:numCache>
                <c:formatCode>_(* #,##0_);_(* \(#,##0\);_(* "-"??_);_(@_)</c:formatCode>
                <c:ptCount val="20"/>
                <c:pt idx="0">
                  <c:v>51602.619386073951</c:v>
                </c:pt>
                <c:pt idx="1">
                  <c:v>51954.780421925207</c:v>
                </c:pt>
                <c:pt idx="2">
                  <c:v>52472.192485817162</c:v>
                </c:pt>
                <c:pt idx="3">
                  <c:v>51197.343801184856</c:v>
                </c:pt>
                <c:pt idx="4">
                  <c:v>48427.459546582402</c:v>
                </c:pt>
                <c:pt idx="5">
                  <c:v>49312.39948868088</c:v>
                </c:pt>
                <c:pt idx="6">
                  <c:v>50395.734103282281</c:v>
                </c:pt>
                <c:pt idx="7">
                  <c:v>48031.126992686965</c:v>
                </c:pt>
                <c:pt idx="8">
                  <c:v>46074.545207915718</c:v>
                </c:pt>
                <c:pt idx="9">
                  <c:v>46959.142334864882</c:v>
                </c:pt>
                <c:pt idx="10">
                  <c:v>42802.010323809896</c:v>
                </c:pt>
                <c:pt idx="11">
                  <c:v>43301.099149618109</c:v>
                </c:pt>
                <c:pt idx="12">
                  <c:v>43384.805822733317</c:v>
                </c:pt>
                <c:pt idx="13">
                  <c:v>42030.267831987476</c:v>
                </c:pt>
                <c:pt idx="14">
                  <c:v>41795.292283131726</c:v>
                </c:pt>
                <c:pt idx="15">
                  <c:v>43370.092078601599</c:v>
                </c:pt>
                <c:pt idx="16">
                  <c:v>42517.473727437769</c:v>
                </c:pt>
                <c:pt idx="17">
                  <c:v>39044.728680251443</c:v>
                </c:pt>
                <c:pt idx="18">
                  <c:v>40430.552018840783</c:v>
                </c:pt>
                <c:pt idx="19">
                  <c:v>41829.541458678752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D5-413F-9289-BCFFCA46B9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-27"/>
        <c:axId val="387477295"/>
        <c:axId val="387480207"/>
      </c:barChart>
      <c:catAx>
        <c:axId val="387477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480207"/>
        <c:crosses val="autoZero"/>
        <c:auto val="1"/>
        <c:lblAlgn val="ctr"/>
        <c:lblOffset val="100"/>
        <c:noMultiLvlLbl val="0"/>
      </c:catAx>
      <c:valAx>
        <c:axId val="387480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4772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Kauai County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Sheet1!$E$1</c:f>
              <c:strCache>
                <c:ptCount val="1"/>
                <c:pt idx="0">
                  <c:v>Kauai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Sheet1!$A$2:$A$21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Sheet1!$E$2:$E$21</c:f>
              <c:numCache>
                <c:formatCode>_(* #,##0_);_(* \(#,##0\);_(* "-"??_);_(@_)</c:formatCode>
                <c:ptCount val="20"/>
                <c:pt idx="0">
                  <c:v>76300.749207853354</c:v>
                </c:pt>
                <c:pt idx="1">
                  <c:v>71455.932026325871</c:v>
                </c:pt>
                <c:pt idx="2">
                  <c:v>72112.653654768132</c:v>
                </c:pt>
                <c:pt idx="3">
                  <c:v>69076.224914321268</c:v>
                </c:pt>
                <c:pt idx="4">
                  <c:v>70064.382902582336</c:v>
                </c:pt>
                <c:pt idx="5">
                  <c:v>70055.944873313812</c:v>
                </c:pt>
                <c:pt idx="6">
                  <c:v>69824.884792626734</c:v>
                </c:pt>
                <c:pt idx="7">
                  <c:v>67590.621715408459</c:v>
                </c:pt>
                <c:pt idx="8">
                  <c:v>63814.043952094544</c:v>
                </c:pt>
                <c:pt idx="9">
                  <c:v>62721.133848563426</c:v>
                </c:pt>
                <c:pt idx="10">
                  <c:v>62196.771258063054</c:v>
                </c:pt>
                <c:pt idx="11">
                  <c:v>62568.186791123357</c:v>
                </c:pt>
                <c:pt idx="12">
                  <c:v>63855.486297804564</c:v>
                </c:pt>
                <c:pt idx="13">
                  <c:v>56067.574823103838</c:v>
                </c:pt>
                <c:pt idx="14">
                  <c:v>54396.248757914167</c:v>
                </c:pt>
                <c:pt idx="15">
                  <c:v>53992.945453434208</c:v>
                </c:pt>
                <c:pt idx="16">
                  <c:v>52537.59717678342</c:v>
                </c:pt>
                <c:pt idx="17">
                  <c:v>52010.296001904258</c:v>
                </c:pt>
                <c:pt idx="18">
                  <c:v>51318.91056939181</c:v>
                </c:pt>
                <c:pt idx="19">
                  <c:v>65969.282577646096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765-432E-AC46-BC63C0BB69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"/>
        <c:overlap val="-27"/>
        <c:axId val="387477295"/>
        <c:axId val="387480207"/>
      </c:barChart>
      <c:catAx>
        <c:axId val="387477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480207"/>
        <c:crosses val="autoZero"/>
        <c:auto val="1"/>
        <c:lblAlgn val="ctr"/>
        <c:lblOffset val="100"/>
        <c:noMultiLvlLbl val="0"/>
      </c:catAx>
      <c:valAx>
        <c:axId val="387480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4772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Honolulu County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Honolulu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Sheet1!$A$2:$A$21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Sheet1!$B$2:$B$21</c:f>
              <c:numCache>
                <c:formatCode>0.0</c:formatCode>
                <c:ptCount val="20"/>
                <c:pt idx="0">
                  <c:v>1.2433165942824547</c:v>
                </c:pt>
                <c:pt idx="1">
                  <c:v>1.2128045032041019</c:v>
                </c:pt>
                <c:pt idx="2">
                  <c:v>1.206340555668187</c:v>
                </c:pt>
                <c:pt idx="3">
                  <c:v>1.0977832489853936</c:v>
                </c:pt>
                <c:pt idx="4">
                  <c:v>1.0219384625431944</c:v>
                </c:pt>
                <c:pt idx="5">
                  <c:v>1.0413931271164774</c:v>
                </c:pt>
                <c:pt idx="6">
                  <c:v>0.94618697860517753</c:v>
                </c:pt>
                <c:pt idx="7">
                  <c:v>1.0121342547653791</c:v>
                </c:pt>
                <c:pt idx="8">
                  <c:v>0.97344351219099112</c:v>
                </c:pt>
                <c:pt idx="9">
                  <c:v>0.98409226014272855</c:v>
                </c:pt>
                <c:pt idx="10">
                  <c:v>0.93078397066905871</c:v>
                </c:pt>
                <c:pt idx="11">
                  <c:v>0.90003971474706135</c:v>
                </c:pt>
                <c:pt idx="12">
                  <c:v>0.86272707968437856</c:v>
                </c:pt>
                <c:pt idx="13">
                  <c:v>0.93020524267295446</c:v>
                </c:pt>
                <c:pt idx="14">
                  <c:v>0.84531737587483757</c:v>
                </c:pt>
                <c:pt idx="15">
                  <c:v>0.83367221223157029</c:v>
                </c:pt>
                <c:pt idx="16">
                  <c:v>0.80884301673561931</c:v>
                </c:pt>
                <c:pt idx="17">
                  <c:v>0.80115625331941986</c:v>
                </c:pt>
                <c:pt idx="18">
                  <c:v>0.81321249262114281</c:v>
                </c:pt>
                <c:pt idx="19">
                  <c:v>0.87201265165899666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19-4A10-9260-75B098FEB6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overlap val="-27"/>
        <c:axId val="387477295"/>
        <c:axId val="387480207"/>
      </c:barChart>
      <c:catAx>
        <c:axId val="387477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480207"/>
        <c:crosses val="autoZero"/>
        <c:auto val="1"/>
        <c:lblAlgn val="ctr"/>
        <c:lblOffset val="100"/>
        <c:noMultiLvlLbl val="0"/>
      </c:catAx>
      <c:valAx>
        <c:axId val="387480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4772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4BB98-1C45-E48D-5518-9D5CD0EFF0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85DE6A-5AE2-B15A-475D-B6CF3970F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D6DB8-6118-3462-D82B-3C920561D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F464-C28A-429B-9A40-22BCE99145C2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10AC1-7BF0-F8D1-4759-9DAD7C5A4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E930C-800C-FFE5-D09A-F0ABD4ADE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49B-48EA-42D5-B1FC-DCB90F9C8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59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3EA86-EFC2-1DAA-22F3-CA3D32672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841F94-2777-8E8D-7805-32768BD8E5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AD73A-4B59-F978-D8DC-A7764C290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F464-C28A-429B-9A40-22BCE99145C2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7CC14-0C9F-E300-67B9-5B2A2E03B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6EA1B-0887-D393-894D-C06E7763C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49B-48EA-42D5-B1FC-DCB90F9C8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26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483F1C-5973-011B-ACF3-947F90948F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84A97A-048E-F484-3562-B4CA32850E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E80FC-9D7D-290A-C29A-E7C400806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F464-C28A-429B-9A40-22BCE99145C2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C9CBE-0FE7-8D1A-D301-800A23584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4D225-5F86-2184-CC75-E7353B1C0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49B-48EA-42D5-B1FC-DCB90F9C8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9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7074F-A3C7-53C0-A30F-2EFBBC56A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EFB59-42BC-35CA-D101-D726EBFF7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CA6D6-B51B-5CB9-6596-BF6FAE147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F464-C28A-429B-9A40-22BCE99145C2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DB503-9876-5D89-173C-6498FAD9E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DBD75-AB83-E39E-4687-2F85F2C03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49B-48EA-42D5-B1FC-DCB90F9C8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886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5AEC9-600E-4D33-AEB8-619068140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5B8CB5-6A6B-8A20-8EA0-0D913F35A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90C66-2868-4846-0073-1820A2593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F464-C28A-429B-9A40-22BCE99145C2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15A8C-162A-7529-FB44-1EB04FBC5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365CD-3249-427D-029F-3CB4B7AC0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49B-48EA-42D5-B1FC-DCB90F9C8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7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85133-CE45-FA71-784A-12087BDC7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BC503-31D9-369F-C7B7-E456B61B58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7C9F66-1E78-C31C-CDF9-B19D9CD55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0CF141-D402-F4B4-223F-5C6817182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F464-C28A-429B-9A40-22BCE99145C2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B5F622-32B4-ABB0-1DCE-D6D5237F9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0ECCCA-0FA5-4B08-256C-6E1003393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49B-48EA-42D5-B1FC-DCB90F9C8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52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A5858-CEFB-D5DC-4674-604557A8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3C44BC-19A0-4B59-51A2-9820884E9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45E4C-0F7C-D470-73DB-6B25123582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0AB2DF-3969-0DCC-E2BB-DAD0FBA0A8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114A35-A6D2-C7B1-4F67-0AD2C08E08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265802-9097-5C16-63FF-96A504B09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F464-C28A-429B-9A40-22BCE99145C2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51C018-3715-9AA4-E88C-7858C0387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440E40-7E56-96BE-F744-6B45C6B1D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49B-48EA-42D5-B1FC-DCB90F9C8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59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EE16C-5951-3C85-684C-FD90C702C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F43A4E-E2A4-B32A-AA34-C16FA6A73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F464-C28A-429B-9A40-22BCE99145C2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B0BE7B-C1E6-53A6-2F31-DC0050C92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AB3048-37B4-4167-EB4C-64BA38937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49B-48EA-42D5-B1FC-DCB90F9C8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3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5602C3-BFA1-78FB-4D56-BC54F1FDC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F464-C28A-429B-9A40-22BCE99145C2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E06EEF-5AB4-23A2-4C6B-55EF20A1A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67F272-A6B3-401C-64BD-B5FD90FA6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49B-48EA-42D5-B1FC-DCB90F9C8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0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5BAB3-7BE9-8436-E8DA-13045DCD6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0FF82-C7AA-04AA-E774-D529D5EE9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51B763-EFA7-25DC-606E-5F750746D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55E5C-233B-E7B1-137C-D9EBCFDE0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F464-C28A-429B-9A40-22BCE99145C2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0BC807-52E9-0DD4-D17D-0A0897061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F3BBEE-E1E3-9BF8-C56A-BF1078080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49B-48EA-42D5-B1FC-DCB90F9C8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4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BCDBB-CD65-4056-BDD8-F987E671A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5DE020-8D96-AD53-D33D-A572B8A900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010AF-675F-495C-95FB-DBCEC28150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3A373F-60FC-C22A-BECB-6EFA155BA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F464-C28A-429B-9A40-22BCE99145C2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85E17F-94E0-1FBA-E75A-DFBBA539D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CDD25-2BF6-F9DA-4095-0F2D02F1D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49B-48EA-42D5-B1FC-DCB90F9C8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16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9EB20A-61BE-6715-3A1C-177F87AA6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10592-4787-C00E-4A4B-8E92D4A2F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8E3AF-80AC-6DEA-E359-8B4C5561F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1F464-C28A-429B-9A40-22BCE99145C2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5F99A-5A8A-AA26-1AE2-D46CB3954C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FE38A-70D6-280C-220E-97087583E7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A449B-48EA-42D5-B1FC-DCB90F9C8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65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F6A11A-0831-412B-B2B2-E032048B00E3}"/>
              </a:ext>
            </a:extLst>
          </p:cNvPr>
          <p:cNvSpPr txBox="1"/>
          <p:nvPr/>
        </p:nvSpPr>
        <p:spPr>
          <a:xfrm>
            <a:off x="2560320" y="1131570"/>
            <a:ext cx="8801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120383"/>
                </a:solidFill>
              </a:rPr>
              <a:t>Hawaii Water Consumption Trend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3A076A-0A91-4DBA-A316-6A9FC1D29790}"/>
              </a:ext>
            </a:extLst>
          </p:cNvPr>
          <p:cNvSpPr txBox="1"/>
          <p:nvPr/>
        </p:nvSpPr>
        <p:spPr>
          <a:xfrm>
            <a:off x="2628900" y="2983230"/>
            <a:ext cx="673227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120383"/>
                </a:solidFill>
              </a:rPr>
              <a:t>Eugene Tian, State Economist</a:t>
            </a:r>
          </a:p>
          <a:p>
            <a:pPr algn="ctr"/>
            <a:endParaRPr lang="en-US" sz="2800" b="1" dirty="0">
              <a:solidFill>
                <a:srgbClr val="120383"/>
              </a:solidFill>
            </a:endParaRPr>
          </a:p>
          <a:p>
            <a:pPr algn="ctr"/>
            <a:r>
              <a:rPr lang="en-US" b="1" dirty="0">
                <a:solidFill>
                  <a:srgbClr val="120383"/>
                </a:solidFill>
              </a:rPr>
              <a:t>To</a:t>
            </a:r>
          </a:p>
          <a:p>
            <a:pPr algn="ctr"/>
            <a:r>
              <a:rPr lang="en-US" sz="2800" b="1" dirty="0">
                <a:solidFill>
                  <a:srgbClr val="120383"/>
                </a:solidFill>
              </a:rPr>
              <a:t>Renew Rebuild Hawaii Forum</a:t>
            </a:r>
          </a:p>
          <a:p>
            <a:pPr algn="ctr"/>
            <a:endParaRPr lang="en-US" sz="2800" b="1" dirty="0">
              <a:solidFill>
                <a:srgbClr val="120383"/>
              </a:solidFill>
            </a:endParaRPr>
          </a:p>
          <a:p>
            <a:pPr algn="ctr"/>
            <a:endParaRPr lang="en-US" sz="2800" b="1" dirty="0">
              <a:solidFill>
                <a:srgbClr val="120383"/>
              </a:solidFill>
            </a:endParaRPr>
          </a:p>
          <a:p>
            <a:pPr algn="ctr"/>
            <a:r>
              <a:rPr lang="en-US" sz="2800" b="1" dirty="0">
                <a:solidFill>
                  <a:srgbClr val="120383"/>
                </a:solidFill>
              </a:rPr>
              <a:t>June 30, 2022</a:t>
            </a:r>
          </a:p>
        </p:txBody>
      </p:sp>
    </p:spTree>
    <p:extLst>
      <p:ext uri="{BB962C8B-B14F-4D97-AF65-F5344CB8AC3E}">
        <p14:creationId xmlns:p14="http://schemas.microsoft.com/office/powerpoint/2010/main" val="1238959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77E50D-6C56-8C93-818F-B83D07AC32F4}"/>
              </a:ext>
            </a:extLst>
          </p:cNvPr>
          <p:cNvSpPr txBox="1"/>
          <p:nvPr/>
        </p:nvSpPr>
        <p:spPr>
          <a:xfrm>
            <a:off x="630936" y="979055"/>
            <a:ext cx="1000353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Diamond-Water Paradox</a:t>
            </a:r>
          </a:p>
          <a:p>
            <a:endParaRPr lang="en-US" dirty="0"/>
          </a:p>
          <a:p>
            <a:r>
              <a:rPr lang="en-US" dirty="0"/>
              <a:t>Adam Smith – Labor Theory of Value, 1776</a:t>
            </a:r>
          </a:p>
          <a:p>
            <a:endParaRPr lang="en-US" dirty="0"/>
          </a:p>
          <a:p>
            <a:r>
              <a:rPr lang="en-US" dirty="0"/>
              <a:t>William Stanley Jevons, Carl </a:t>
            </a:r>
            <a:r>
              <a:rPr lang="en-US" dirty="0" err="1"/>
              <a:t>Menger</a:t>
            </a:r>
            <a:r>
              <a:rPr lang="en-US" dirty="0"/>
              <a:t>, and Leon Walras – Marginal Utility Theory of Value  -1870s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4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F5F2C87-5351-E529-A500-3A5CA52430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896005"/>
              </p:ext>
            </p:extLst>
          </p:nvPr>
        </p:nvGraphicFramePr>
        <p:xfrm>
          <a:off x="550850" y="909496"/>
          <a:ext cx="5464360" cy="2476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4B5C971-BE23-5A0D-37DC-BF3626FD87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4217992"/>
              </p:ext>
            </p:extLst>
          </p:nvPr>
        </p:nvGraphicFramePr>
        <p:xfrm>
          <a:off x="6015210" y="927784"/>
          <a:ext cx="5453349" cy="2476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AC3474C-DD94-2F38-7DB1-32A173CCB7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7607069"/>
              </p:ext>
            </p:extLst>
          </p:nvPr>
        </p:nvGraphicFramePr>
        <p:xfrm>
          <a:off x="584543" y="3584448"/>
          <a:ext cx="5408633" cy="2476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023CF34-671D-2D1C-F7FC-7012AAE532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9400429"/>
              </p:ext>
            </p:extLst>
          </p:nvPr>
        </p:nvGraphicFramePr>
        <p:xfrm>
          <a:off x="5995227" y="3481952"/>
          <a:ext cx="5429265" cy="2606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7D27D90-9B65-E533-D126-3530EC96D3DF}"/>
              </a:ext>
            </a:extLst>
          </p:cNvPr>
          <p:cNvSpPr txBox="1"/>
          <p:nvPr/>
        </p:nvSpPr>
        <p:spPr>
          <a:xfrm>
            <a:off x="2993136" y="121186"/>
            <a:ext cx="9198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Water Consumption (in million of gallons)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BBF3F4-1DAC-496E-A8CB-53825DAB0F89}"/>
              </a:ext>
            </a:extLst>
          </p:cNvPr>
          <p:cNvSpPr txBox="1"/>
          <p:nvPr/>
        </p:nvSpPr>
        <p:spPr>
          <a:xfrm>
            <a:off x="705080" y="6169446"/>
            <a:ext cx="33821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County Water Supply</a:t>
            </a:r>
          </a:p>
        </p:txBody>
      </p:sp>
    </p:spTree>
    <p:extLst>
      <p:ext uri="{BB962C8B-B14F-4D97-AF65-F5344CB8AC3E}">
        <p14:creationId xmlns:p14="http://schemas.microsoft.com/office/powerpoint/2010/main" val="1424800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F5F2C87-5351-E529-A500-3A5CA52430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9660244"/>
              </p:ext>
            </p:extLst>
          </p:nvPr>
        </p:nvGraphicFramePr>
        <p:xfrm>
          <a:off x="733730" y="598600"/>
          <a:ext cx="4934936" cy="2476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4B5C971-BE23-5A0D-37DC-BF3626FD87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5960323"/>
              </p:ext>
            </p:extLst>
          </p:nvPr>
        </p:nvGraphicFramePr>
        <p:xfrm>
          <a:off x="5936004" y="598600"/>
          <a:ext cx="5175341" cy="2476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AC3474C-DD94-2F38-7DB1-32A173CCB7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6256800"/>
              </p:ext>
            </p:extLst>
          </p:nvPr>
        </p:nvGraphicFramePr>
        <p:xfrm>
          <a:off x="611975" y="3429000"/>
          <a:ext cx="5056691" cy="2476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023CF34-671D-2D1C-F7FC-7012AAE532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0440369"/>
              </p:ext>
            </p:extLst>
          </p:nvPr>
        </p:nvGraphicFramePr>
        <p:xfrm>
          <a:off x="6013607" y="3345254"/>
          <a:ext cx="5175341" cy="2476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23134C3-E93B-CF99-5E41-B5B07769A407}"/>
              </a:ext>
            </a:extLst>
          </p:cNvPr>
          <p:cNvSpPr txBox="1"/>
          <p:nvPr/>
        </p:nvSpPr>
        <p:spPr>
          <a:xfrm>
            <a:off x="1674564" y="0"/>
            <a:ext cx="10267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Per Capita Water Consumption (gallons per de facto person)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C3B600-9757-4390-A4A3-1A69EFF6DAEA}"/>
              </a:ext>
            </a:extLst>
          </p:cNvPr>
          <p:cNvSpPr txBox="1"/>
          <p:nvPr/>
        </p:nvSpPr>
        <p:spPr>
          <a:xfrm>
            <a:off x="705080" y="6169446"/>
            <a:ext cx="56406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County Water Supply, U.S. Census Bureau, calculations by DBEDT</a:t>
            </a:r>
          </a:p>
        </p:txBody>
      </p:sp>
    </p:spTree>
    <p:extLst>
      <p:ext uri="{BB962C8B-B14F-4D97-AF65-F5344CB8AC3E}">
        <p14:creationId xmlns:p14="http://schemas.microsoft.com/office/powerpoint/2010/main" val="3995564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F5F2C87-5351-E529-A500-3A5CA52430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3296213"/>
              </p:ext>
            </p:extLst>
          </p:nvPr>
        </p:nvGraphicFramePr>
        <p:xfrm>
          <a:off x="733730" y="598600"/>
          <a:ext cx="4934936" cy="2476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4B5C971-BE23-5A0D-37DC-BF3626FD87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4606577"/>
              </p:ext>
            </p:extLst>
          </p:nvPr>
        </p:nvGraphicFramePr>
        <p:xfrm>
          <a:off x="5936004" y="598600"/>
          <a:ext cx="5175341" cy="2476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AC3474C-DD94-2F38-7DB1-32A173CCB7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1718801"/>
              </p:ext>
            </p:extLst>
          </p:nvPr>
        </p:nvGraphicFramePr>
        <p:xfrm>
          <a:off x="611975" y="3429000"/>
          <a:ext cx="5056691" cy="2476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023CF34-671D-2D1C-F7FC-7012AAE532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81100"/>
              </p:ext>
            </p:extLst>
          </p:nvPr>
        </p:nvGraphicFramePr>
        <p:xfrm>
          <a:off x="6013607" y="3345254"/>
          <a:ext cx="5175341" cy="2476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23134C3-E93B-CF99-5E41-B5B07769A407}"/>
              </a:ext>
            </a:extLst>
          </p:cNvPr>
          <p:cNvSpPr txBox="1"/>
          <p:nvPr/>
        </p:nvSpPr>
        <p:spPr>
          <a:xfrm>
            <a:off x="1145755" y="0"/>
            <a:ext cx="10157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Water Productivity (gallon needed to produce $1 real GDP)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3D9D66-C04B-4722-A93E-62C79C98F5FF}"/>
              </a:ext>
            </a:extLst>
          </p:cNvPr>
          <p:cNvSpPr txBox="1"/>
          <p:nvPr/>
        </p:nvSpPr>
        <p:spPr>
          <a:xfrm>
            <a:off x="572878" y="6191479"/>
            <a:ext cx="56406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County Water Supply, U.S. Bureau of Economic Analysis, calculations by DBEDT</a:t>
            </a:r>
          </a:p>
        </p:txBody>
      </p:sp>
    </p:spTree>
    <p:extLst>
      <p:ext uri="{BB962C8B-B14F-4D97-AF65-F5344CB8AC3E}">
        <p14:creationId xmlns:p14="http://schemas.microsoft.com/office/powerpoint/2010/main" val="2091998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40D2F93-3CE0-8807-5584-578DB711B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124473"/>
              </p:ext>
            </p:extLst>
          </p:nvPr>
        </p:nvGraphicFramePr>
        <p:xfrm>
          <a:off x="5870448" y="709607"/>
          <a:ext cx="6172200" cy="58557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2694">
                  <a:extLst>
                    <a:ext uri="{9D8B030D-6E8A-4147-A177-3AD203B41FA5}">
                      <a16:colId xmlns:a16="http://schemas.microsoft.com/office/drawing/2014/main" val="829887066"/>
                    </a:ext>
                  </a:extLst>
                </a:gridCol>
                <a:gridCol w="4127109">
                  <a:extLst>
                    <a:ext uri="{9D8B030D-6E8A-4147-A177-3AD203B41FA5}">
                      <a16:colId xmlns:a16="http://schemas.microsoft.com/office/drawing/2014/main" val="2459499991"/>
                    </a:ext>
                  </a:extLst>
                </a:gridCol>
                <a:gridCol w="1432397">
                  <a:extLst>
                    <a:ext uri="{9D8B030D-6E8A-4147-A177-3AD203B41FA5}">
                      <a16:colId xmlns:a16="http://schemas.microsoft.com/office/drawing/2014/main" val="899062714"/>
                    </a:ext>
                  </a:extLst>
                </a:gridCol>
              </a:tblGrid>
              <a:tr h="392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Rank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User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Gallons 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none" strike="noStrike" dirty="0">
                          <a:effectLst/>
                        </a:rPr>
                        <a:t>(1,000)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extLst>
                  <a:ext uri="{0D108BD9-81ED-4DB2-BD59-A6C34878D82A}">
                    <a16:rowId xmlns:a16="http://schemas.microsoft.com/office/drawing/2014/main" val="1518446415"/>
                  </a:ext>
                </a:extLst>
              </a:tr>
              <a:tr h="237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Department of Environmental Services - R1 Honolulu TP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68" marR="6864" marT="68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73,582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extLst>
                  <a:ext uri="{0D108BD9-81ED-4DB2-BD59-A6C34878D82A}">
                    <a16:rowId xmlns:a16="http://schemas.microsoft.com/office/drawing/2014/main" val="1736216226"/>
                  </a:ext>
                </a:extLst>
              </a:tr>
              <a:tr h="200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Commanding General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68" marR="6864" marT="68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67,177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extLst>
                  <a:ext uri="{0D108BD9-81ED-4DB2-BD59-A6C34878D82A}">
                    <a16:rowId xmlns:a16="http://schemas.microsoft.com/office/drawing/2014/main" val="2103821433"/>
                  </a:ext>
                </a:extLst>
              </a:tr>
              <a:tr h="200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Prince Waikiki Golf Club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68" marR="6864" marT="686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27,389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642108"/>
                  </a:ext>
                </a:extLst>
              </a:tr>
              <a:tr h="200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4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Hilton Hawaiian Village Lessee LLC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68" marR="6864" marT="686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20,667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016128"/>
                  </a:ext>
                </a:extLst>
              </a:tr>
              <a:tr h="200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5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Ewa</a:t>
                      </a:r>
                      <a:r>
                        <a:rPr lang="en-US" sz="1200" u="none" strike="noStrike" dirty="0">
                          <a:effectLst/>
                        </a:rPr>
                        <a:t> Village Golf Course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68" marR="6864" marT="68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15,114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extLst>
                  <a:ext uri="{0D108BD9-81ED-4DB2-BD59-A6C34878D82A}">
                    <a16:rowId xmlns:a16="http://schemas.microsoft.com/office/drawing/2014/main" val="3536523910"/>
                  </a:ext>
                </a:extLst>
              </a:tr>
              <a:tr h="200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6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Hoakalei</a:t>
                      </a:r>
                      <a:r>
                        <a:rPr lang="en-US" sz="1200" u="none" strike="noStrike" dirty="0">
                          <a:effectLst/>
                        </a:rPr>
                        <a:t> Country Club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68" marR="6864" marT="68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14,715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extLst>
                  <a:ext uri="{0D108BD9-81ED-4DB2-BD59-A6C34878D82A}">
                    <a16:rowId xmlns:a16="http://schemas.microsoft.com/office/drawing/2014/main" val="2771816625"/>
                  </a:ext>
                </a:extLst>
              </a:tr>
              <a:tr h="200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7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Airport Maintenance - 530 </a:t>
                      </a:r>
                      <a:r>
                        <a:rPr lang="en-US" sz="1200" u="none" strike="noStrike" dirty="0" err="1">
                          <a:effectLst/>
                        </a:rPr>
                        <a:t>Paiea</a:t>
                      </a:r>
                      <a:r>
                        <a:rPr lang="en-US" sz="1200" u="none" strike="noStrike" dirty="0">
                          <a:effectLst/>
                        </a:rPr>
                        <a:t> Street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68" marR="6864" marT="686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14,079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442694"/>
                  </a:ext>
                </a:extLst>
              </a:tr>
              <a:tr h="200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8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West Loch Golf Course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68" marR="6864" marT="686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13,702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649751"/>
                  </a:ext>
                </a:extLst>
              </a:tr>
              <a:tr h="200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     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Coral Creek Golf Course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68" marR="6864" marT="686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13,400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94939"/>
                  </a:ext>
                </a:extLst>
              </a:tr>
              <a:tr h="200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10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Kalaeloa</a:t>
                      </a:r>
                      <a:r>
                        <a:rPr lang="en-US" sz="1200" u="none" strike="noStrike" dirty="0">
                          <a:effectLst/>
                        </a:rPr>
                        <a:t> Partners LP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68" marR="6864" marT="68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12,143  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extLst>
                  <a:ext uri="{0D108BD9-81ED-4DB2-BD59-A6C34878D82A}">
                    <a16:rowId xmlns:a16="http://schemas.microsoft.com/office/drawing/2014/main" val="4167656839"/>
                  </a:ext>
                </a:extLst>
              </a:tr>
              <a:tr h="200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11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Ewa</a:t>
                      </a:r>
                      <a:r>
                        <a:rPr lang="en-US" sz="1200" u="none" strike="noStrike" dirty="0">
                          <a:effectLst/>
                        </a:rPr>
                        <a:t> Beach Golf Club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68" marR="6864" marT="686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11,987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988117"/>
                  </a:ext>
                </a:extLst>
              </a:tr>
              <a:tr h="200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12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Tesoro Hawaii Corporation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68" marR="6864" marT="68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10,977  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extLst>
                  <a:ext uri="{0D108BD9-81ED-4DB2-BD59-A6C34878D82A}">
                    <a16:rowId xmlns:a16="http://schemas.microsoft.com/office/drawing/2014/main" val="908606313"/>
                  </a:ext>
                </a:extLst>
              </a:tr>
              <a:tr h="200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13     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GGP Ala Moana LLC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68" marR="6864" marT="68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10,945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extLst>
                  <a:ext uri="{0D108BD9-81ED-4DB2-BD59-A6C34878D82A}">
                    <a16:rowId xmlns:a16="http://schemas.microsoft.com/office/drawing/2014/main" val="3434195799"/>
                  </a:ext>
                </a:extLst>
              </a:tr>
              <a:tr h="200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14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Par Hawaii Refining LLC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68" marR="6864" marT="68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10,764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extLst>
                  <a:ext uri="{0D108BD9-81ED-4DB2-BD59-A6C34878D82A}">
                    <a16:rowId xmlns:a16="http://schemas.microsoft.com/office/drawing/2014/main" val="2082920068"/>
                  </a:ext>
                </a:extLst>
              </a:tr>
              <a:tr h="2240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15     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Airport Maintenance - 463 Lagoon Drive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68" marR="6864" marT="68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10,114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extLst>
                  <a:ext uri="{0D108BD9-81ED-4DB2-BD59-A6C34878D82A}">
                    <a16:rowId xmlns:a16="http://schemas.microsoft.com/office/drawing/2014/main" val="1672174839"/>
                  </a:ext>
                </a:extLst>
              </a:tr>
              <a:tr h="404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16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Division of Park Maintenance &amp; Recreation - Central Oahu Regional Park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68" marR="6864" marT="68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9,604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extLst>
                  <a:ext uri="{0D108BD9-81ED-4DB2-BD59-A6C34878D82A}">
                    <a16:rowId xmlns:a16="http://schemas.microsoft.com/office/drawing/2014/main" val="4109233751"/>
                  </a:ext>
                </a:extLst>
              </a:tr>
              <a:tr h="200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17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Disney Vacation Resort &amp; Spa - Ko Olina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68" marR="6864" marT="68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9,339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extLst>
                  <a:ext uri="{0D108BD9-81ED-4DB2-BD59-A6C34878D82A}">
                    <a16:rowId xmlns:a16="http://schemas.microsoft.com/office/drawing/2014/main" val="2949947321"/>
                  </a:ext>
                </a:extLst>
              </a:tr>
              <a:tr h="200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18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University of Hawaii - 2444 Dole Street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68" marR="6864" marT="68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9,113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extLst>
                  <a:ext uri="{0D108BD9-81ED-4DB2-BD59-A6C34878D82A}">
                    <a16:rowId xmlns:a16="http://schemas.microsoft.com/office/drawing/2014/main" val="1542862707"/>
                  </a:ext>
                </a:extLst>
              </a:tr>
              <a:tr h="200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19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Sheraton Hotels Hawaii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68" marR="6864" marT="686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8,425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718868"/>
                  </a:ext>
                </a:extLst>
              </a:tr>
              <a:tr h="200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     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Department of Enterprise Services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68" marR="6864" marT="68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8,264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extLst>
                  <a:ext uri="{0D108BD9-81ED-4DB2-BD59-A6C34878D82A}">
                    <a16:rowId xmlns:a16="http://schemas.microsoft.com/office/drawing/2014/main" val="1931610148"/>
                  </a:ext>
                </a:extLst>
              </a:tr>
              <a:tr h="392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21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Department of Environmental Services - 1614 Sand Island Parkway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68" marR="6864" marT="68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8,236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extLst>
                  <a:ext uri="{0D108BD9-81ED-4DB2-BD59-A6C34878D82A}">
                    <a16:rowId xmlns:a16="http://schemas.microsoft.com/office/drawing/2014/main" val="2892677326"/>
                  </a:ext>
                </a:extLst>
              </a:tr>
              <a:tr h="200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22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MWR Barbers Point Golf Course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68" marR="6864" marT="686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8,178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409159"/>
                  </a:ext>
                </a:extLst>
              </a:tr>
              <a:tr h="200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23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Hawaiian Cement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68" marR="6864" marT="68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8,134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extLst>
                  <a:ext uri="{0D108BD9-81ED-4DB2-BD59-A6C34878D82A}">
                    <a16:rowId xmlns:a16="http://schemas.microsoft.com/office/drawing/2014/main" val="3791215054"/>
                  </a:ext>
                </a:extLst>
              </a:tr>
              <a:tr h="200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24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A E S Hawaii Inc.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68" marR="6864" marT="68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8,062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extLst>
                  <a:ext uri="{0D108BD9-81ED-4DB2-BD59-A6C34878D82A}">
                    <a16:rowId xmlns:a16="http://schemas.microsoft.com/office/drawing/2014/main" val="3284147659"/>
                  </a:ext>
                </a:extLst>
              </a:tr>
              <a:tr h="2024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25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Division of Park Maintenance &amp; Recreation - Haleiwa Beach Park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68" marR="6864" marT="68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7,985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4" marR="6864" marT="6864" marB="0" anchor="b"/>
                </a:tc>
                <a:extLst>
                  <a:ext uri="{0D108BD9-81ED-4DB2-BD59-A6C34878D82A}">
                    <a16:rowId xmlns:a16="http://schemas.microsoft.com/office/drawing/2014/main" val="49472862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5C834E8-44DA-1320-07AF-303F1BE7E1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303202"/>
              </p:ext>
            </p:extLst>
          </p:nvPr>
        </p:nvGraphicFramePr>
        <p:xfrm>
          <a:off x="351213" y="704088"/>
          <a:ext cx="5208339" cy="5844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9179">
                  <a:extLst>
                    <a:ext uri="{9D8B030D-6E8A-4147-A177-3AD203B41FA5}">
                      <a16:colId xmlns:a16="http://schemas.microsoft.com/office/drawing/2014/main" val="4209787959"/>
                    </a:ext>
                  </a:extLst>
                </a:gridCol>
                <a:gridCol w="3434278">
                  <a:extLst>
                    <a:ext uri="{9D8B030D-6E8A-4147-A177-3AD203B41FA5}">
                      <a16:colId xmlns:a16="http://schemas.microsoft.com/office/drawing/2014/main" val="3230045587"/>
                    </a:ext>
                  </a:extLst>
                </a:gridCol>
                <a:gridCol w="1274882">
                  <a:extLst>
                    <a:ext uri="{9D8B030D-6E8A-4147-A177-3AD203B41FA5}">
                      <a16:colId xmlns:a16="http://schemas.microsoft.com/office/drawing/2014/main" val="4020301041"/>
                    </a:ext>
                  </a:extLst>
                </a:gridCol>
              </a:tblGrid>
              <a:tr h="406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Rank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User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Gallons (1,000)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6043100"/>
                  </a:ext>
                </a:extLst>
              </a:tr>
              <a:tr h="217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Marine Base in Kaneohe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54,091  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7191741"/>
                  </a:ext>
                </a:extLst>
              </a:tr>
              <a:tr h="217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     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Chevron USA INC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39,107  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6921840"/>
                  </a:ext>
                </a:extLst>
              </a:tr>
              <a:tr h="217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Hilton Hotels - 2003 Kalia Rd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21,405  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953692"/>
                  </a:ext>
                </a:extLst>
              </a:tr>
              <a:tr h="217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4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Airport  Maintenance- 2980 </a:t>
                      </a:r>
                      <a:r>
                        <a:rPr lang="en-US" sz="1200" u="none" strike="noStrike" dirty="0" err="1">
                          <a:effectLst/>
                        </a:rPr>
                        <a:t>Aolele</a:t>
                      </a:r>
                      <a:r>
                        <a:rPr lang="en-US" sz="1200" u="none" strike="noStrike" dirty="0">
                          <a:effectLst/>
                        </a:rPr>
                        <a:t> St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19,976  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1840054"/>
                  </a:ext>
                </a:extLst>
              </a:tr>
              <a:tr h="217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     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University of Hawaii - 2566 Dole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12,474       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6411029"/>
                  </a:ext>
                </a:extLst>
              </a:tr>
              <a:tr h="217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6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Honolulu Zoo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12,236  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8545997"/>
                  </a:ext>
                </a:extLst>
              </a:tr>
              <a:tr h="217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7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Halekoa</a:t>
                      </a:r>
                      <a:r>
                        <a:rPr lang="en-US" sz="1200" u="none" strike="noStrike" dirty="0">
                          <a:effectLst/>
                        </a:rPr>
                        <a:t> Hotel Ilima Tower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11,725  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240713"/>
                  </a:ext>
                </a:extLst>
              </a:tr>
              <a:tr h="217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     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Airport Maintenance - 530 </a:t>
                      </a:r>
                      <a:r>
                        <a:rPr lang="en-US" sz="1200" u="none" strike="noStrike" dirty="0" err="1">
                          <a:effectLst/>
                        </a:rPr>
                        <a:t>Paiea</a:t>
                      </a:r>
                      <a:r>
                        <a:rPr lang="en-US" sz="1200" u="none" strike="noStrike" dirty="0">
                          <a:effectLst/>
                        </a:rPr>
                        <a:t> St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11,492  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534565"/>
                  </a:ext>
                </a:extLst>
              </a:tr>
              <a:tr h="217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9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Hawaii Kai Golf Course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11,150  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8513296"/>
                  </a:ext>
                </a:extLst>
              </a:tr>
              <a:tr h="217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10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Hawaiian Cement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10,142  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5099823"/>
                  </a:ext>
                </a:extLst>
              </a:tr>
              <a:tr h="217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     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Dole Food Co Hawaii - Waialua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9,844       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5922809"/>
                  </a:ext>
                </a:extLst>
              </a:tr>
              <a:tr h="217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12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Sheraton Waikiki </a:t>
                      </a:r>
                      <a:r>
                        <a:rPr lang="en-US" sz="1200" u="none" strike="noStrike" dirty="0" err="1">
                          <a:effectLst/>
                        </a:rPr>
                        <a:t>Htl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9,544  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590465"/>
                  </a:ext>
                </a:extLst>
              </a:tr>
              <a:tr h="217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13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United Laundry Svc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8,251       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6763345"/>
                  </a:ext>
                </a:extLst>
              </a:tr>
              <a:tr h="217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14     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Kapiolani Park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7,954       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3202795"/>
                  </a:ext>
                </a:extLst>
              </a:tr>
              <a:tr h="217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15     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Sand Island Treatment Plant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7,650       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6892623"/>
                  </a:ext>
                </a:extLst>
              </a:tr>
              <a:tr h="217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16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Terraza</a:t>
                      </a:r>
                      <a:r>
                        <a:rPr lang="en-US" sz="1200" u="none" strike="noStrike" dirty="0">
                          <a:effectLst/>
                        </a:rPr>
                        <a:t>-Corte Bella Associates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7,585       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2420755"/>
                  </a:ext>
                </a:extLst>
              </a:tr>
              <a:tr h="217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17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Halawa</a:t>
                      </a:r>
                      <a:r>
                        <a:rPr lang="en-US" sz="1200" u="none" strike="noStrike" dirty="0">
                          <a:effectLst/>
                        </a:rPr>
                        <a:t> Security Facility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7,480       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0646713"/>
                  </a:ext>
                </a:extLst>
              </a:tr>
              <a:tr h="217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18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University of Hawaii - 2444 Dole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7,411  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0930970"/>
                  </a:ext>
                </a:extLst>
              </a:tr>
              <a:tr h="217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19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Magic Island Park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7,258  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9185239"/>
                  </a:ext>
                </a:extLst>
              </a:tr>
              <a:tr h="217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Hyatt Regency Waikiki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7,195  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423421"/>
                  </a:ext>
                </a:extLst>
              </a:tr>
              <a:tr h="217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21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Halekoa</a:t>
                      </a:r>
                      <a:r>
                        <a:rPr lang="en-US" sz="1200" u="none" strike="noStrike" dirty="0">
                          <a:effectLst/>
                        </a:rPr>
                        <a:t> Hotel </a:t>
                      </a:r>
                      <a:r>
                        <a:rPr lang="en-US" sz="1200" u="none" strike="noStrike" dirty="0" err="1">
                          <a:effectLst/>
                        </a:rPr>
                        <a:t>Maile</a:t>
                      </a:r>
                      <a:r>
                        <a:rPr lang="en-US" sz="1200" u="none" strike="noStrike" dirty="0">
                          <a:effectLst/>
                        </a:rPr>
                        <a:t> Tower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6,304  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550742"/>
                  </a:ext>
                </a:extLst>
              </a:tr>
              <a:tr h="217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22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Kuhio Park Terrace Tower B 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6,080  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4631226"/>
                  </a:ext>
                </a:extLst>
              </a:tr>
              <a:tr h="217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23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Ala Wai Golf Course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5,769  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6548266"/>
                  </a:ext>
                </a:extLst>
              </a:tr>
              <a:tr h="217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24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Mayor Wright Housing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5,721  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9022012"/>
                  </a:ext>
                </a:extLst>
              </a:tr>
              <a:tr h="217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25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McKinley High School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5,708       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221471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3366DBD-322F-7AF7-5877-B5F07A19D0F1}"/>
              </a:ext>
            </a:extLst>
          </p:cNvPr>
          <p:cNvSpPr txBox="1"/>
          <p:nvPr/>
        </p:nvSpPr>
        <p:spPr>
          <a:xfrm>
            <a:off x="2373376" y="408581"/>
            <a:ext cx="1958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2010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505FB8-B215-1421-2F68-7DFF7BEA5052}"/>
              </a:ext>
            </a:extLst>
          </p:cNvPr>
          <p:cNvSpPr txBox="1"/>
          <p:nvPr/>
        </p:nvSpPr>
        <p:spPr>
          <a:xfrm>
            <a:off x="8520545" y="372005"/>
            <a:ext cx="1958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2020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BF0A7D-C33D-4BE8-AED0-94E8E1D295D3}"/>
              </a:ext>
            </a:extLst>
          </p:cNvPr>
          <p:cNvSpPr txBox="1"/>
          <p:nvPr/>
        </p:nvSpPr>
        <p:spPr>
          <a:xfrm>
            <a:off x="3621024" y="0"/>
            <a:ext cx="4919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Top 25 Water Users on Oahu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2AB51C-A152-4AC8-95DA-85CB4E5E10E0}"/>
              </a:ext>
            </a:extLst>
          </p:cNvPr>
          <p:cNvSpPr txBox="1"/>
          <p:nvPr/>
        </p:nvSpPr>
        <p:spPr>
          <a:xfrm>
            <a:off x="539496" y="6568958"/>
            <a:ext cx="337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County Water Supply</a:t>
            </a:r>
          </a:p>
        </p:txBody>
      </p:sp>
    </p:spTree>
    <p:extLst>
      <p:ext uri="{BB962C8B-B14F-4D97-AF65-F5344CB8AC3E}">
        <p14:creationId xmlns:p14="http://schemas.microsoft.com/office/powerpoint/2010/main" val="2502204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493</Words>
  <Application>Microsoft Office PowerPoint</Application>
  <PresentationFormat>Widescreen</PresentationFormat>
  <Paragraphs>191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Eugene Tian</dc:creator>
  <cp:lastModifiedBy>Tian, Eugene X</cp:lastModifiedBy>
  <cp:revision>16</cp:revision>
  <dcterms:created xsi:type="dcterms:W3CDTF">2022-06-28T08:02:19Z</dcterms:created>
  <dcterms:modified xsi:type="dcterms:W3CDTF">2022-07-12T19:58:18Z</dcterms:modified>
</cp:coreProperties>
</file>