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21945600" cx="32918400"/>
  <p:notesSz cx="6858000" cy="9144000"/>
  <p:embeddedFontLst>
    <p:embeddedFont>
      <p:font typeface="Libre Baskerville"/>
      <p:regular r:id="rId7"/>
      <p:bold r:id="rId8"/>
      <p: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912">
          <p15:clr>
            <a:srgbClr val="747775"/>
          </p15:clr>
        </p15:guide>
        <p15:guide id="2" pos="10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912" orient="horz"/>
        <p:guide pos="10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Baskervill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Baskerville-regular.fntdata"/><Relationship Id="rId8" Type="http://schemas.openxmlformats.org/officeDocument/2006/relationships/font" Target="fonts/LibreBaskervill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3cdd09d3af_0_0:notes"/>
          <p:cNvSpPr/>
          <p:nvPr>
            <p:ph idx="2" type="sldImg"/>
          </p:nvPr>
        </p:nvSpPr>
        <p:spPr>
          <a:xfrm>
            <a:off x="857556" y="685800"/>
            <a:ext cx="5143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3cdd09d3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u="sng">
                <a:solidFill>
                  <a:schemeClr val="dk1"/>
                </a:solidFill>
              </a:rPr>
              <a:t>Broad Question:</a:t>
            </a:r>
            <a:endParaRPr b="1" sz="1800" u="sng">
              <a:solidFill>
                <a:schemeClr val="dk1"/>
              </a:solidFill>
            </a:endParaRPr>
          </a:p>
          <a:p>
            <a:pPr indent="0" lvl="0" marL="0" rtl="0" algn="l">
              <a:lnSpc>
                <a:spcPct val="115000"/>
              </a:lnSpc>
              <a:spcBef>
                <a:spcPts val="0"/>
              </a:spcBef>
              <a:spcAft>
                <a:spcPts val="0"/>
              </a:spcAft>
              <a:buNone/>
            </a:pPr>
            <a:r>
              <a:rPr lang="en" sz="1800">
                <a:solidFill>
                  <a:schemeClr val="dk1"/>
                </a:solidFill>
              </a:rPr>
              <a:t>How can we as a society support </a:t>
            </a:r>
            <a:r>
              <a:rPr b="1" lang="en" sz="1800" u="sng">
                <a:solidFill>
                  <a:schemeClr val="dk1"/>
                </a:solidFill>
              </a:rPr>
              <a:t>greater resilience</a:t>
            </a:r>
            <a:r>
              <a:rPr lang="en" sz="1800">
                <a:solidFill>
                  <a:schemeClr val="dk1"/>
                </a:solidFill>
              </a:rPr>
              <a:t> for our neighborhoods and communities in the face of climate change, global political instability, increasing risk of pandemics and natural disasters? </a:t>
            </a:r>
            <a:r>
              <a:rPr i="1" lang="en" sz="1800">
                <a:solidFill>
                  <a:schemeClr val="dk1"/>
                </a:solidFill>
              </a:rPr>
              <a:t>(In the context of Action 15 : specifically focuses on resilience hubs as part of resilience planning).</a:t>
            </a:r>
            <a:endParaRPr i="1" sz="1800">
              <a:solidFill>
                <a:schemeClr val="dk1"/>
              </a:solidFill>
            </a:endParaRPr>
          </a:p>
          <a:p>
            <a:pPr indent="0" lvl="0" marL="0" rtl="0" algn="l">
              <a:lnSpc>
                <a:spcPct val="115000"/>
              </a:lnSpc>
              <a:spcBef>
                <a:spcPts val="0"/>
              </a:spcBef>
              <a:spcAft>
                <a:spcPts val="0"/>
              </a:spcAft>
              <a:buNone/>
            </a:pPr>
            <a:r>
              <a:t/>
            </a:r>
            <a:endParaRPr b="1" sz="1800" u="sng">
              <a:solidFill>
                <a:schemeClr val="dk1"/>
              </a:solidFill>
            </a:endParaRPr>
          </a:p>
          <a:p>
            <a:pPr indent="0" lvl="0" marL="0" rtl="0" algn="l">
              <a:lnSpc>
                <a:spcPct val="115000"/>
              </a:lnSpc>
              <a:spcBef>
                <a:spcPts val="0"/>
              </a:spcBef>
              <a:spcAft>
                <a:spcPts val="0"/>
              </a:spcAft>
              <a:buNone/>
            </a:pPr>
            <a:r>
              <a:rPr lang="en" sz="1800">
                <a:solidFill>
                  <a:schemeClr val="dk1"/>
                </a:solidFill>
              </a:rPr>
              <a:t>How can we as a society support </a:t>
            </a:r>
            <a:r>
              <a:rPr lang="en" sz="1800" u="sng">
                <a:solidFill>
                  <a:schemeClr val="dk1"/>
                </a:solidFill>
              </a:rPr>
              <a:t>greater economic resilience</a:t>
            </a:r>
            <a:r>
              <a:rPr lang="en" sz="1800">
                <a:solidFill>
                  <a:schemeClr val="dk1"/>
                </a:solidFill>
              </a:rPr>
              <a:t> for our neighborhoods and communities in the face of climate change, global political instability, increasing risk of pandemics and natural disasters?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b="1" lang="en" sz="1800">
                <a:solidFill>
                  <a:schemeClr val="dk1"/>
                </a:solidFill>
              </a:rPr>
              <a:t>Specific Topic Question:</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[How do we as a society] What is the role of corporations &amp; small businesses in supporting economic resilience?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3176853"/>
            <a:ext cx="30674100" cy="87579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1" name="Google Shape;11;p2"/>
          <p:cNvSpPr txBox="1"/>
          <p:nvPr>
            <p:ph idx="1" type="subTitle"/>
          </p:nvPr>
        </p:nvSpPr>
        <p:spPr>
          <a:xfrm>
            <a:off x="1122120" y="12092267"/>
            <a:ext cx="30674100" cy="33819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12" name="Google Shape;12;p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4719467"/>
            <a:ext cx="30674100" cy="83775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45900"/>
              <a:buNone/>
              <a:defRPr sz="45900"/>
            </a:lvl1pPr>
            <a:lvl2pPr lvl="1" algn="ctr">
              <a:spcBef>
                <a:spcPts val="0"/>
              </a:spcBef>
              <a:spcAft>
                <a:spcPts val="0"/>
              </a:spcAft>
              <a:buSzPts val="45900"/>
              <a:buNone/>
              <a:defRPr sz="45900"/>
            </a:lvl2pPr>
            <a:lvl3pPr lvl="2" algn="ctr">
              <a:spcBef>
                <a:spcPts val="0"/>
              </a:spcBef>
              <a:spcAft>
                <a:spcPts val="0"/>
              </a:spcAft>
              <a:buSzPts val="45900"/>
              <a:buNone/>
              <a:defRPr sz="45900"/>
            </a:lvl3pPr>
            <a:lvl4pPr lvl="3" algn="ctr">
              <a:spcBef>
                <a:spcPts val="0"/>
              </a:spcBef>
              <a:spcAft>
                <a:spcPts val="0"/>
              </a:spcAft>
              <a:buSzPts val="45900"/>
              <a:buNone/>
              <a:defRPr sz="45900"/>
            </a:lvl4pPr>
            <a:lvl5pPr lvl="4" algn="ctr">
              <a:spcBef>
                <a:spcPts val="0"/>
              </a:spcBef>
              <a:spcAft>
                <a:spcPts val="0"/>
              </a:spcAft>
              <a:buSzPts val="45900"/>
              <a:buNone/>
              <a:defRPr sz="45900"/>
            </a:lvl5pPr>
            <a:lvl6pPr lvl="5" algn="ctr">
              <a:spcBef>
                <a:spcPts val="0"/>
              </a:spcBef>
              <a:spcAft>
                <a:spcPts val="0"/>
              </a:spcAft>
              <a:buSzPts val="45900"/>
              <a:buNone/>
              <a:defRPr sz="45900"/>
            </a:lvl6pPr>
            <a:lvl7pPr lvl="6" algn="ctr">
              <a:spcBef>
                <a:spcPts val="0"/>
              </a:spcBef>
              <a:spcAft>
                <a:spcPts val="0"/>
              </a:spcAft>
              <a:buSzPts val="45900"/>
              <a:buNone/>
              <a:defRPr sz="45900"/>
            </a:lvl7pPr>
            <a:lvl8pPr lvl="7" algn="ctr">
              <a:spcBef>
                <a:spcPts val="0"/>
              </a:spcBef>
              <a:spcAft>
                <a:spcPts val="0"/>
              </a:spcAft>
              <a:buSzPts val="45900"/>
              <a:buNone/>
              <a:defRPr sz="45900"/>
            </a:lvl8pPr>
            <a:lvl9pPr lvl="8" algn="ctr">
              <a:spcBef>
                <a:spcPts val="0"/>
              </a:spcBef>
              <a:spcAft>
                <a:spcPts val="0"/>
              </a:spcAft>
              <a:buSzPts val="45900"/>
              <a:buNone/>
              <a:defRPr sz="45900"/>
            </a:lvl9pPr>
          </a:lstStyle>
          <a:p>
            <a:r>
              <a:t>xx%</a:t>
            </a:r>
          </a:p>
        </p:txBody>
      </p:sp>
      <p:sp>
        <p:nvSpPr>
          <p:cNvPr id="46" name="Google Shape;46;p11"/>
          <p:cNvSpPr txBox="1"/>
          <p:nvPr>
            <p:ph idx="1" type="body"/>
          </p:nvPr>
        </p:nvSpPr>
        <p:spPr>
          <a:xfrm>
            <a:off x="1122120" y="13449493"/>
            <a:ext cx="30674100" cy="5550000"/>
          </a:xfrm>
          <a:prstGeom prst="rect">
            <a:avLst/>
          </a:prstGeom>
        </p:spPr>
        <p:txBody>
          <a:bodyPr anchorCtr="0" anchor="t" bIns="349450" lIns="349450" spcFirstLastPara="1" rIns="349450" wrap="square" tIns="349450">
            <a:normAutofit/>
          </a:bodyPr>
          <a:lstStyle>
            <a:lvl1pPr indent="-666750" lvl="0" marL="457200" algn="ctr">
              <a:spcBef>
                <a:spcPts val="0"/>
              </a:spcBef>
              <a:spcAft>
                <a:spcPts val="0"/>
              </a:spcAft>
              <a:buSzPts val="6900"/>
              <a:buChar char="●"/>
              <a:defRPr/>
            </a:lvl1pPr>
            <a:lvl2pPr indent="-571500" lvl="1" marL="914400" algn="ctr">
              <a:spcBef>
                <a:spcPts val="0"/>
              </a:spcBef>
              <a:spcAft>
                <a:spcPts val="0"/>
              </a:spcAft>
              <a:buSzPts val="5400"/>
              <a:buChar char="○"/>
              <a:defRPr/>
            </a:lvl2pPr>
            <a:lvl3pPr indent="-571500" lvl="2" marL="1371600" algn="ctr">
              <a:spcBef>
                <a:spcPts val="0"/>
              </a:spcBef>
              <a:spcAft>
                <a:spcPts val="0"/>
              </a:spcAft>
              <a:buSzPts val="5400"/>
              <a:buChar char="■"/>
              <a:defRPr/>
            </a:lvl3pPr>
            <a:lvl4pPr indent="-571500" lvl="3" marL="1828800" algn="ctr">
              <a:spcBef>
                <a:spcPts val="0"/>
              </a:spcBef>
              <a:spcAft>
                <a:spcPts val="0"/>
              </a:spcAft>
              <a:buSzPts val="5400"/>
              <a:buChar char="●"/>
              <a:defRPr/>
            </a:lvl4pPr>
            <a:lvl5pPr indent="-571500" lvl="4" marL="2286000" algn="ctr">
              <a:spcBef>
                <a:spcPts val="0"/>
              </a:spcBef>
              <a:spcAft>
                <a:spcPts val="0"/>
              </a:spcAft>
              <a:buSzPts val="5400"/>
              <a:buChar char="○"/>
              <a:defRPr/>
            </a:lvl5pPr>
            <a:lvl6pPr indent="-571500" lvl="5" marL="2743200" algn="ctr">
              <a:spcBef>
                <a:spcPts val="0"/>
              </a:spcBef>
              <a:spcAft>
                <a:spcPts val="0"/>
              </a:spcAft>
              <a:buSzPts val="5400"/>
              <a:buChar char="■"/>
              <a:defRPr/>
            </a:lvl6pPr>
            <a:lvl7pPr indent="-571500" lvl="6" marL="3200400" algn="ctr">
              <a:spcBef>
                <a:spcPts val="0"/>
              </a:spcBef>
              <a:spcAft>
                <a:spcPts val="0"/>
              </a:spcAft>
              <a:buSzPts val="5400"/>
              <a:buChar char="●"/>
              <a:defRPr/>
            </a:lvl7pPr>
            <a:lvl8pPr indent="-571500" lvl="7" marL="3657600" algn="ctr">
              <a:spcBef>
                <a:spcPts val="0"/>
              </a:spcBef>
              <a:spcAft>
                <a:spcPts val="0"/>
              </a:spcAft>
              <a:buSzPts val="5400"/>
              <a:buChar char="○"/>
              <a:defRPr/>
            </a:lvl8pPr>
            <a:lvl9pPr indent="-571500" lvl="8" marL="4114800" algn="ctr">
              <a:spcBef>
                <a:spcPts val="0"/>
              </a:spcBef>
              <a:spcAft>
                <a:spcPts val="0"/>
              </a:spcAft>
              <a:buSzPts val="5400"/>
              <a:buChar char="■"/>
              <a:defRPr/>
            </a:lvl9pPr>
          </a:lstStyle>
          <a:p/>
        </p:txBody>
      </p:sp>
      <p:sp>
        <p:nvSpPr>
          <p:cNvPr id="47" name="Google Shape;47;p11"/>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9176960"/>
            <a:ext cx="30674100" cy="3591600"/>
          </a:xfrm>
          <a:prstGeom prst="rect">
            <a:avLst/>
          </a:prstGeom>
        </p:spPr>
        <p:txBody>
          <a:bodyPr anchorCtr="0" anchor="ctr" bIns="349450" lIns="349450" spcFirstLastPara="1" rIns="349450" wrap="square" tIns="34945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p:txBody>
      </p:sp>
      <p:sp>
        <p:nvSpPr>
          <p:cNvPr id="15" name="Google Shape;15;p3"/>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18" name="Google Shape;18;p4"/>
          <p:cNvSpPr txBox="1"/>
          <p:nvPr>
            <p:ph idx="1" type="body"/>
          </p:nvPr>
        </p:nvSpPr>
        <p:spPr>
          <a:xfrm>
            <a:off x="1122120" y="4917227"/>
            <a:ext cx="30674100" cy="14576700"/>
          </a:xfrm>
          <a:prstGeom prst="rect">
            <a:avLst/>
          </a:prstGeom>
        </p:spPr>
        <p:txBody>
          <a:bodyPr anchorCtr="0" anchor="t"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19" name="Google Shape;19;p4"/>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2" name="Google Shape;22;p5"/>
          <p:cNvSpPr txBox="1"/>
          <p:nvPr>
            <p:ph idx="1" type="body"/>
          </p:nvPr>
        </p:nvSpPr>
        <p:spPr>
          <a:xfrm>
            <a:off x="112212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3" name="Google Shape;23;p5"/>
          <p:cNvSpPr txBox="1"/>
          <p:nvPr>
            <p:ph idx="2" type="body"/>
          </p:nvPr>
        </p:nvSpPr>
        <p:spPr>
          <a:xfrm>
            <a:off x="17396640" y="4917227"/>
            <a:ext cx="14399700" cy="14576700"/>
          </a:xfrm>
          <a:prstGeom prst="rect">
            <a:avLst/>
          </a:prstGeom>
        </p:spPr>
        <p:txBody>
          <a:bodyPr anchorCtr="0" anchor="t" bIns="349450" lIns="349450" spcFirstLastPara="1" rIns="349450" wrap="square" tIns="349450">
            <a:normAutofit/>
          </a:bodyPr>
          <a:lstStyle>
            <a:lvl1pPr indent="-571500" lvl="0" marL="457200">
              <a:spcBef>
                <a:spcPts val="0"/>
              </a:spcBef>
              <a:spcAft>
                <a:spcPts val="0"/>
              </a:spcAft>
              <a:buSzPts val="5400"/>
              <a:buChar char="●"/>
              <a:defRPr sz="54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24" name="Google Shape;24;p5"/>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1898773"/>
            <a:ext cx="30674100" cy="2443500"/>
          </a:xfrm>
          <a:prstGeom prst="rect">
            <a:avLst/>
          </a:prstGeom>
        </p:spPr>
        <p:txBody>
          <a:bodyPr anchorCtr="0" anchor="t" bIns="349450" lIns="349450" spcFirstLastPara="1" rIns="349450" wrap="square" tIns="349450">
            <a:normAutofit/>
          </a:bodyPr>
          <a:lstStyle>
            <a:lvl1pPr lvl="0">
              <a:spcBef>
                <a:spcPts val="0"/>
              </a:spcBef>
              <a:spcAft>
                <a:spcPts val="0"/>
              </a:spcAft>
              <a:buSzPts val="10700"/>
              <a:buNone/>
              <a:defRPr/>
            </a:lvl1pPr>
            <a:lvl2pPr lvl="1">
              <a:spcBef>
                <a:spcPts val="0"/>
              </a:spcBef>
              <a:spcAft>
                <a:spcPts val="0"/>
              </a:spcAft>
              <a:buSzPts val="10700"/>
              <a:buNone/>
              <a:defRPr/>
            </a:lvl2pPr>
            <a:lvl3pPr lvl="2">
              <a:spcBef>
                <a:spcPts val="0"/>
              </a:spcBef>
              <a:spcAft>
                <a:spcPts val="0"/>
              </a:spcAft>
              <a:buSzPts val="10700"/>
              <a:buNone/>
              <a:defRPr/>
            </a:lvl3pPr>
            <a:lvl4pPr lvl="3">
              <a:spcBef>
                <a:spcPts val="0"/>
              </a:spcBef>
              <a:spcAft>
                <a:spcPts val="0"/>
              </a:spcAft>
              <a:buSzPts val="10700"/>
              <a:buNone/>
              <a:defRPr/>
            </a:lvl4pPr>
            <a:lvl5pPr lvl="4">
              <a:spcBef>
                <a:spcPts val="0"/>
              </a:spcBef>
              <a:spcAft>
                <a:spcPts val="0"/>
              </a:spcAft>
              <a:buSzPts val="10700"/>
              <a:buNone/>
              <a:defRPr/>
            </a:lvl5pPr>
            <a:lvl6pPr lvl="5">
              <a:spcBef>
                <a:spcPts val="0"/>
              </a:spcBef>
              <a:spcAft>
                <a:spcPts val="0"/>
              </a:spcAft>
              <a:buSzPts val="10700"/>
              <a:buNone/>
              <a:defRPr/>
            </a:lvl6pPr>
            <a:lvl7pPr lvl="6">
              <a:spcBef>
                <a:spcPts val="0"/>
              </a:spcBef>
              <a:spcAft>
                <a:spcPts val="0"/>
              </a:spcAft>
              <a:buSzPts val="10700"/>
              <a:buNone/>
              <a:defRPr/>
            </a:lvl7pPr>
            <a:lvl8pPr lvl="7">
              <a:spcBef>
                <a:spcPts val="0"/>
              </a:spcBef>
              <a:spcAft>
                <a:spcPts val="0"/>
              </a:spcAft>
              <a:buSzPts val="10700"/>
              <a:buNone/>
              <a:defRPr/>
            </a:lvl8pPr>
            <a:lvl9pPr lvl="8">
              <a:spcBef>
                <a:spcPts val="0"/>
              </a:spcBef>
              <a:spcAft>
                <a:spcPts val="0"/>
              </a:spcAft>
              <a:buSzPts val="10700"/>
              <a:buNone/>
              <a:defRPr/>
            </a:lvl9pPr>
          </a:lstStyle>
          <a:p/>
        </p:txBody>
      </p:sp>
      <p:sp>
        <p:nvSpPr>
          <p:cNvPr id="27" name="Google Shape;27;p6"/>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2370560"/>
            <a:ext cx="10108800" cy="3224400"/>
          </a:xfrm>
          <a:prstGeom prst="rect">
            <a:avLst/>
          </a:prstGeom>
        </p:spPr>
        <p:txBody>
          <a:bodyPr anchorCtr="0" anchor="b" bIns="349450" lIns="349450" spcFirstLastPara="1" rIns="349450" wrap="square" tIns="349450">
            <a:norm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p:txBody>
      </p:sp>
      <p:sp>
        <p:nvSpPr>
          <p:cNvPr id="30" name="Google Shape;30;p7"/>
          <p:cNvSpPr txBox="1"/>
          <p:nvPr>
            <p:ph idx="1" type="body"/>
          </p:nvPr>
        </p:nvSpPr>
        <p:spPr>
          <a:xfrm>
            <a:off x="1122120" y="5928960"/>
            <a:ext cx="10108800" cy="13565400"/>
          </a:xfrm>
          <a:prstGeom prst="rect">
            <a:avLst/>
          </a:prstGeom>
        </p:spPr>
        <p:txBody>
          <a:bodyPr anchorCtr="0" anchor="t" bIns="349450" lIns="349450" spcFirstLastPara="1" rIns="349450" wrap="square" tIns="349450">
            <a:normAutofit/>
          </a:bodyPr>
          <a:lstStyle>
            <a:lvl1pPr indent="-520700" lvl="0" marL="457200">
              <a:spcBef>
                <a:spcPts val="0"/>
              </a:spcBef>
              <a:spcAft>
                <a:spcPts val="0"/>
              </a:spcAft>
              <a:buSzPts val="4600"/>
              <a:buChar char="●"/>
              <a:defRPr sz="4600"/>
            </a:lvl1pPr>
            <a:lvl2pPr indent="-520700" lvl="1" marL="914400">
              <a:spcBef>
                <a:spcPts val="0"/>
              </a:spcBef>
              <a:spcAft>
                <a:spcPts val="0"/>
              </a:spcAft>
              <a:buSzPts val="4600"/>
              <a:buChar char="○"/>
              <a:defRPr sz="4600"/>
            </a:lvl2pPr>
            <a:lvl3pPr indent="-520700" lvl="2" marL="1371600">
              <a:spcBef>
                <a:spcPts val="0"/>
              </a:spcBef>
              <a:spcAft>
                <a:spcPts val="0"/>
              </a:spcAft>
              <a:buSzPts val="4600"/>
              <a:buChar char="■"/>
              <a:defRPr sz="4600"/>
            </a:lvl3pPr>
            <a:lvl4pPr indent="-520700" lvl="3" marL="1828800">
              <a:spcBef>
                <a:spcPts val="0"/>
              </a:spcBef>
              <a:spcAft>
                <a:spcPts val="0"/>
              </a:spcAft>
              <a:buSzPts val="4600"/>
              <a:buChar char="●"/>
              <a:defRPr sz="4600"/>
            </a:lvl4pPr>
            <a:lvl5pPr indent="-520700" lvl="4" marL="2286000">
              <a:spcBef>
                <a:spcPts val="0"/>
              </a:spcBef>
              <a:spcAft>
                <a:spcPts val="0"/>
              </a:spcAft>
              <a:buSzPts val="4600"/>
              <a:buChar char="○"/>
              <a:defRPr sz="4600"/>
            </a:lvl5pPr>
            <a:lvl6pPr indent="-520700" lvl="5" marL="2743200">
              <a:spcBef>
                <a:spcPts val="0"/>
              </a:spcBef>
              <a:spcAft>
                <a:spcPts val="0"/>
              </a:spcAft>
              <a:buSzPts val="4600"/>
              <a:buChar char="■"/>
              <a:defRPr sz="4600"/>
            </a:lvl6pPr>
            <a:lvl7pPr indent="-520700" lvl="6" marL="3200400">
              <a:spcBef>
                <a:spcPts val="0"/>
              </a:spcBef>
              <a:spcAft>
                <a:spcPts val="0"/>
              </a:spcAft>
              <a:buSzPts val="4600"/>
              <a:buChar char="●"/>
              <a:defRPr sz="4600"/>
            </a:lvl7pPr>
            <a:lvl8pPr indent="-520700" lvl="7" marL="3657600">
              <a:spcBef>
                <a:spcPts val="0"/>
              </a:spcBef>
              <a:spcAft>
                <a:spcPts val="0"/>
              </a:spcAft>
              <a:buSzPts val="4600"/>
              <a:buChar char="○"/>
              <a:defRPr sz="4600"/>
            </a:lvl8pPr>
            <a:lvl9pPr indent="-520700" lvl="8" marL="4114800">
              <a:spcBef>
                <a:spcPts val="0"/>
              </a:spcBef>
              <a:spcAft>
                <a:spcPts val="0"/>
              </a:spcAft>
              <a:buSzPts val="4600"/>
              <a:buChar char="■"/>
              <a:defRPr sz="4600"/>
            </a:lvl9pPr>
          </a:lstStyle>
          <a:p/>
        </p:txBody>
      </p:sp>
      <p:sp>
        <p:nvSpPr>
          <p:cNvPr id="31" name="Google Shape;31;p7"/>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1920640"/>
            <a:ext cx="22924200" cy="17454000"/>
          </a:xfrm>
          <a:prstGeom prst="rect">
            <a:avLst/>
          </a:prstGeom>
        </p:spPr>
        <p:txBody>
          <a:bodyPr anchorCtr="0" anchor="ctr" bIns="349450" lIns="349450" spcFirstLastPara="1" rIns="349450" wrap="square" tIns="349450">
            <a:normAutofit/>
          </a:bodyPr>
          <a:lstStyle>
            <a:lvl1pPr lvl="0">
              <a:spcBef>
                <a:spcPts val="0"/>
              </a:spcBef>
              <a:spcAft>
                <a:spcPts val="0"/>
              </a:spcAft>
              <a:buSzPts val="18300"/>
              <a:buNone/>
              <a:defRPr sz="18300"/>
            </a:lvl1pPr>
            <a:lvl2pPr lvl="1">
              <a:spcBef>
                <a:spcPts val="0"/>
              </a:spcBef>
              <a:spcAft>
                <a:spcPts val="0"/>
              </a:spcAft>
              <a:buSzPts val="18300"/>
              <a:buNone/>
              <a:defRPr sz="18300"/>
            </a:lvl2pPr>
            <a:lvl3pPr lvl="2">
              <a:spcBef>
                <a:spcPts val="0"/>
              </a:spcBef>
              <a:spcAft>
                <a:spcPts val="0"/>
              </a:spcAft>
              <a:buSzPts val="18300"/>
              <a:buNone/>
              <a:defRPr sz="18300"/>
            </a:lvl3pPr>
            <a:lvl4pPr lvl="3">
              <a:spcBef>
                <a:spcPts val="0"/>
              </a:spcBef>
              <a:spcAft>
                <a:spcPts val="0"/>
              </a:spcAft>
              <a:buSzPts val="18300"/>
              <a:buNone/>
              <a:defRPr sz="18300"/>
            </a:lvl4pPr>
            <a:lvl5pPr lvl="4">
              <a:spcBef>
                <a:spcPts val="0"/>
              </a:spcBef>
              <a:spcAft>
                <a:spcPts val="0"/>
              </a:spcAft>
              <a:buSzPts val="18300"/>
              <a:buNone/>
              <a:defRPr sz="18300"/>
            </a:lvl5pPr>
            <a:lvl6pPr lvl="5">
              <a:spcBef>
                <a:spcPts val="0"/>
              </a:spcBef>
              <a:spcAft>
                <a:spcPts val="0"/>
              </a:spcAft>
              <a:buSzPts val="18300"/>
              <a:buNone/>
              <a:defRPr sz="18300"/>
            </a:lvl6pPr>
            <a:lvl7pPr lvl="6">
              <a:spcBef>
                <a:spcPts val="0"/>
              </a:spcBef>
              <a:spcAft>
                <a:spcPts val="0"/>
              </a:spcAft>
              <a:buSzPts val="18300"/>
              <a:buNone/>
              <a:defRPr sz="18300"/>
            </a:lvl7pPr>
            <a:lvl8pPr lvl="7">
              <a:spcBef>
                <a:spcPts val="0"/>
              </a:spcBef>
              <a:spcAft>
                <a:spcPts val="0"/>
              </a:spcAft>
              <a:buSzPts val="18300"/>
              <a:buNone/>
              <a:defRPr sz="18300"/>
            </a:lvl8pPr>
            <a:lvl9pPr lvl="8">
              <a:spcBef>
                <a:spcPts val="0"/>
              </a:spcBef>
              <a:spcAft>
                <a:spcPts val="0"/>
              </a:spcAft>
              <a:buSzPts val="18300"/>
              <a:buNone/>
              <a:defRPr sz="18300"/>
            </a:lvl9pPr>
          </a:lstStyle>
          <a:p/>
        </p:txBody>
      </p:sp>
      <p:sp>
        <p:nvSpPr>
          <p:cNvPr id="34" name="Google Shape;34;p8"/>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anchorCtr="0" anchor="ctr" bIns="349450" lIns="349450" spcFirstLastPara="1" rIns="349450" wrap="square" tIns="3494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5261547"/>
            <a:ext cx="14562600" cy="6324600"/>
          </a:xfrm>
          <a:prstGeom prst="rect">
            <a:avLst/>
          </a:prstGeom>
        </p:spPr>
        <p:txBody>
          <a:bodyPr anchorCtr="0" anchor="b" bIns="349450" lIns="349450" spcFirstLastPara="1" rIns="349450" wrap="square" tIns="349450">
            <a:normAutofit/>
          </a:bodyPr>
          <a:lstStyle>
            <a:lvl1pPr lvl="0" algn="ctr">
              <a:spcBef>
                <a:spcPts val="0"/>
              </a:spcBef>
              <a:spcAft>
                <a:spcPts val="0"/>
              </a:spcAft>
              <a:buSzPts val="16100"/>
              <a:buNone/>
              <a:defRPr sz="16100"/>
            </a:lvl1pPr>
            <a:lvl2pPr lvl="1" algn="ctr">
              <a:spcBef>
                <a:spcPts val="0"/>
              </a:spcBef>
              <a:spcAft>
                <a:spcPts val="0"/>
              </a:spcAft>
              <a:buSzPts val="16100"/>
              <a:buNone/>
              <a:defRPr sz="16100"/>
            </a:lvl2pPr>
            <a:lvl3pPr lvl="2" algn="ctr">
              <a:spcBef>
                <a:spcPts val="0"/>
              </a:spcBef>
              <a:spcAft>
                <a:spcPts val="0"/>
              </a:spcAft>
              <a:buSzPts val="16100"/>
              <a:buNone/>
              <a:defRPr sz="16100"/>
            </a:lvl3pPr>
            <a:lvl4pPr lvl="3" algn="ctr">
              <a:spcBef>
                <a:spcPts val="0"/>
              </a:spcBef>
              <a:spcAft>
                <a:spcPts val="0"/>
              </a:spcAft>
              <a:buSzPts val="16100"/>
              <a:buNone/>
              <a:defRPr sz="16100"/>
            </a:lvl4pPr>
            <a:lvl5pPr lvl="4" algn="ctr">
              <a:spcBef>
                <a:spcPts val="0"/>
              </a:spcBef>
              <a:spcAft>
                <a:spcPts val="0"/>
              </a:spcAft>
              <a:buSzPts val="16100"/>
              <a:buNone/>
              <a:defRPr sz="16100"/>
            </a:lvl5pPr>
            <a:lvl6pPr lvl="5" algn="ctr">
              <a:spcBef>
                <a:spcPts val="0"/>
              </a:spcBef>
              <a:spcAft>
                <a:spcPts val="0"/>
              </a:spcAft>
              <a:buSzPts val="16100"/>
              <a:buNone/>
              <a:defRPr sz="16100"/>
            </a:lvl6pPr>
            <a:lvl7pPr lvl="6" algn="ctr">
              <a:spcBef>
                <a:spcPts val="0"/>
              </a:spcBef>
              <a:spcAft>
                <a:spcPts val="0"/>
              </a:spcAft>
              <a:buSzPts val="16100"/>
              <a:buNone/>
              <a:defRPr sz="16100"/>
            </a:lvl7pPr>
            <a:lvl8pPr lvl="7" algn="ctr">
              <a:spcBef>
                <a:spcPts val="0"/>
              </a:spcBef>
              <a:spcAft>
                <a:spcPts val="0"/>
              </a:spcAft>
              <a:buSzPts val="16100"/>
              <a:buNone/>
              <a:defRPr sz="16100"/>
            </a:lvl8pPr>
            <a:lvl9pPr lvl="8" algn="ctr">
              <a:spcBef>
                <a:spcPts val="0"/>
              </a:spcBef>
              <a:spcAft>
                <a:spcPts val="0"/>
              </a:spcAft>
              <a:buSzPts val="16100"/>
              <a:buNone/>
              <a:defRPr sz="16100"/>
            </a:lvl9pPr>
          </a:lstStyle>
          <a:p/>
        </p:txBody>
      </p:sp>
      <p:sp>
        <p:nvSpPr>
          <p:cNvPr id="38" name="Google Shape;38;p9"/>
          <p:cNvSpPr txBox="1"/>
          <p:nvPr>
            <p:ph idx="1" type="subTitle"/>
          </p:nvPr>
        </p:nvSpPr>
        <p:spPr>
          <a:xfrm>
            <a:off x="955800" y="11959787"/>
            <a:ext cx="14562600" cy="5269800"/>
          </a:xfrm>
          <a:prstGeom prst="rect">
            <a:avLst/>
          </a:prstGeom>
        </p:spPr>
        <p:txBody>
          <a:bodyPr anchorCtr="0" anchor="t" bIns="349450" lIns="349450" spcFirstLastPara="1" rIns="349450" wrap="square" tIns="34945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39" name="Google Shape;39;p9"/>
          <p:cNvSpPr txBox="1"/>
          <p:nvPr>
            <p:ph idx="2" type="body"/>
          </p:nvPr>
        </p:nvSpPr>
        <p:spPr>
          <a:xfrm>
            <a:off x="17782200" y="3089387"/>
            <a:ext cx="13813200" cy="15765900"/>
          </a:xfrm>
          <a:prstGeom prst="rect">
            <a:avLst/>
          </a:prstGeom>
        </p:spPr>
        <p:txBody>
          <a:bodyPr anchorCtr="0" anchor="ctr" bIns="349450" lIns="349450" spcFirstLastPara="1" rIns="349450" wrap="square" tIns="349450">
            <a:normAutofit/>
          </a:bodyPr>
          <a:lstStyle>
            <a:lvl1pPr indent="-666750" lvl="0" marL="457200">
              <a:spcBef>
                <a:spcPts val="0"/>
              </a:spcBef>
              <a:spcAft>
                <a:spcPts val="0"/>
              </a:spcAft>
              <a:buSzPts val="6900"/>
              <a:buChar char="●"/>
              <a:defRPr/>
            </a:lvl1pPr>
            <a:lvl2pPr indent="-571500" lvl="1" marL="914400">
              <a:spcBef>
                <a:spcPts val="0"/>
              </a:spcBef>
              <a:spcAft>
                <a:spcPts val="0"/>
              </a:spcAft>
              <a:buSzPts val="5400"/>
              <a:buChar char="○"/>
              <a:defRPr/>
            </a:lvl2pPr>
            <a:lvl3pPr indent="-571500" lvl="2" marL="1371600">
              <a:spcBef>
                <a:spcPts val="0"/>
              </a:spcBef>
              <a:spcAft>
                <a:spcPts val="0"/>
              </a:spcAft>
              <a:buSzPts val="5400"/>
              <a:buChar char="■"/>
              <a:defRPr/>
            </a:lvl3pPr>
            <a:lvl4pPr indent="-571500" lvl="3" marL="1828800">
              <a:spcBef>
                <a:spcPts val="0"/>
              </a:spcBef>
              <a:spcAft>
                <a:spcPts val="0"/>
              </a:spcAft>
              <a:buSzPts val="5400"/>
              <a:buChar char="●"/>
              <a:defRPr/>
            </a:lvl4pPr>
            <a:lvl5pPr indent="-571500" lvl="4" marL="2286000">
              <a:spcBef>
                <a:spcPts val="0"/>
              </a:spcBef>
              <a:spcAft>
                <a:spcPts val="0"/>
              </a:spcAft>
              <a:buSzPts val="5400"/>
              <a:buChar char="○"/>
              <a:defRPr/>
            </a:lvl5pPr>
            <a:lvl6pPr indent="-571500" lvl="5" marL="2743200">
              <a:spcBef>
                <a:spcPts val="0"/>
              </a:spcBef>
              <a:spcAft>
                <a:spcPts val="0"/>
              </a:spcAft>
              <a:buSzPts val="5400"/>
              <a:buChar char="■"/>
              <a:defRPr/>
            </a:lvl6pPr>
            <a:lvl7pPr indent="-571500" lvl="6" marL="3200400">
              <a:spcBef>
                <a:spcPts val="0"/>
              </a:spcBef>
              <a:spcAft>
                <a:spcPts val="0"/>
              </a:spcAft>
              <a:buSzPts val="5400"/>
              <a:buChar char="●"/>
              <a:defRPr/>
            </a:lvl7pPr>
            <a:lvl8pPr indent="-571500" lvl="7" marL="3657600">
              <a:spcBef>
                <a:spcPts val="0"/>
              </a:spcBef>
              <a:spcAft>
                <a:spcPts val="0"/>
              </a:spcAft>
              <a:buSzPts val="5400"/>
              <a:buChar char="○"/>
              <a:defRPr/>
            </a:lvl8pPr>
            <a:lvl9pPr indent="-571500" lvl="8" marL="4114800">
              <a:spcBef>
                <a:spcPts val="0"/>
              </a:spcBef>
              <a:spcAft>
                <a:spcPts val="0"/>
              </a:spcAft>
              <a:buSzPts val="5400"/>
              <a:buChar char="■"/>
              <a:defRPr/>
            </a:lvl9pPr>
          </a:lstStyle>
          <a:p/>
        </p:txBody>
      </p:sp>
      <p:sp>
        <p:nvSpPr>
          <p:cNvPr id="40" name="Google Shape;40;p9"/>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18050453"/>
            <a:ext cx="21595800" cy="2581800"/>
          </a:xfrm>
          <a:prstGeom prst="rect">
            <a:avLst/>
          </a:prstGeom>
        </p:spPr>
        <p:txBody>
          <a:bodyPr anchorCtr="0" anchor="ctr" bIns="349450" lIns="349450" spcFirstLastPara="1" rIns="349450" wrap="square" tIns="349450">
            <a:normAutofit/>
          </a:bodyPr>
          <a:lstStyle>
            <a:lvl1pPr indent="-228600" lvl="0" marL="457200">
              <a:lnSpc>
                <a:spcPct val="100000"/>
              </a:lnSpc>
              <a:spcBef>
                <a:spcPts val="0"/>
              </a:spcBef>
              <a:spcAft>
                <a:spcPts val="0"/>
              </a:spcAft>
              <a:buSzPts val="6900"/>
              <a:buNone/>
              <a:defRPr/>
            </a:lvl1pPr>
          </a:lstStyle>
          <a:p/>
        </p:txBody>
      </p:sp>
      <p:sp>
        <p:nvSpPr>
          <p:cNvPr id="43" name="Google Shape;43;p10"/>
          <p:cNvSpPr txBox="1"/>
          <p:nvPr>
            <p:ph idx="12" type="sldNum"/>
          </p:nvPr>
        </p:nvSpPr>
        <p:spPr>
          <a:xfrm>
            <a:off x="30500848" y="19896392"/>
            <a:ext cx="1975200" cy="1679400"/>
          </a:xfrm>
          <a:prstGeom prst="rect">
            <a:avLst/>
          </a:prstGeom>
        </p:spPr>
        <p:txBody>
          <a:bodyPr anchorCtr="0" anchor="ctr" bIns="349450" lIns="349450" spcFirstLastPara="1" rIns="349450" wrap="square" tIns="3494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1898773"/>
            <a:ext cx="30674100" cy="2443500"/>
          </a:xfrm>
          <a:prstGeom prst="rect">
            <a:avLst/>
          </a:prstGeom>
          <a:noFill/>
          <a:ln>
            <a:noFill/>
          </a:ln>
        </p:spPr>
        <p:txBody>
          <a:bodyPr anchorCtr="0" anchor="t" bIns="349450" lIns="349450" spcFirstLastPara="1" rIns="349450" wrap="square" tIns="349450">
            <a:normAutofit/>
          </a:bodyPr>
          <a:lstStyle>
            <a:lvl1pPr lvl="0">
              <a:spcBef>
                <a:spcPts val="0"/>
              </a:spcBef>
              <a:spcAft>
                <a:spcPts val="0"/>
              </a:spcAft>
              <a:buClr>
                <a:schemeClr val="dk1"/>
              </a:buClr>
              <a:buSzPts val="10700"/>
              <a:buNone/>
              <a:defRPr sz="10700">
                <a:solidFill>
                  <a:schemeClr val="dk1"/>
                </a:solidFill>
              </a:defRPr>
            </a:lvl1pPr>
            <a:lvl2pPr lvl="1">
              <a:spcBef>
                <a:spcPts val="0"/>
              </a:spcBef>
              <a:spcAft>
                <a:spcPts val="0"/>
              </a:spcAft>
              <a:buClr>
                <a:schemeClr val="dk1"/>
              </a:buClr>
              <a:buSzPts val="10700"/>
              <a:buNone/>
              <a:defRPr sz="10700">
                <a:solidFill>
                  <a:schemeClr val="dk1"/>
                </a:solidFill>
              </a:defRPr>
            </a:lvl2pPr>
            <a:lvl3pPr lvl="2">
              <a:spcBef>
                <a:spcPts val="0"/>
              </a:spcBef>
              <a:spcAft>
                <a:spcPts val="0"/>
              </a:spcAft>
              <a:buClr>
                <a:schemeClr val="dk1"/>
              </a:buClr>
              <a:buSzPts val="10700"/>
              <a:buNone/>
              <a:defRPr sz="10700">
                <a:solidFill>
                  <a:schemeClr val="dk1"/>
                </a:solidFill>
              </a:defRPr>
            </a:lvl3pPr>
            <a:lvl4pPr lvl="3">
              <a:spcBef>
                <a:spcPts val="0"/>
              </a:spcBef>
              <a:spcAft>
                <a:spcPts val="0"/>
              </a:spcAft>
              <a:buClr>
                <a:schemeClr val="dk1"/>
              </a:buClr>
              <a:buSzPts val="10700"/>
              <a:buNone/>
              <a:defRPr sz="10700">
                <a:solidFill>
                  <a:schemeClr val="dk1"/>
                </a:solidFill>
              </a:defRPr>
            </a:lvl4pPr>
            <a:lvl5pPr lvl="4">
              <a:spcBef>
                <a:spcPts val="0"/>
              </a:spcBef>
              <a:spcAft>
                <a:spcPts val="0"/>
              </a:spcAft>
              <a:buClr>
                <a:schemeClr val="dk1"/>
              </a:buClr>
              <a:buSzPts val="10700"/>
              <a:buNone/>
              <a:defRPr sz="10700">
                <a:solidFill>
                  <a:schemeClr val="dk1"/>
                </a:solidFill>
              </a:defRPr>
            </a:lvl5pPr>
            <a:lvl6pPr lvl="5">
              <a:spcBef>
                <a:spcPts val="0"/>
              </a:spcBef>
              <a:spcAft>
                <a:spcPts val="0"/>
              </a:spcAft>
              <a:buClr>
                <a:schemeClr val="dk1"/>
              </a:buClr>
              <a:buSzPts val="10700"/>
              <a:buNone/>
              <a:defRPr sz="10700">
                <a:solidFill>
                  <a:schemeClr val="dk1"/>
                </a:solidFill>
              </a:defRPr>
            </a:lvl6pPr>
            <a:lvl7pPr lvl="6">
              <a:spcBef>
                <a:spcPts val="0"/>
              </a:spcBef>
              <a:spcAft>
                <a:spcPts val="0"/>
              </a:spcAft>
              <a:buClr>
                <a:schemeClr val="dk1"/>
              </a:buClr>
              <a:buSzPts val="10700"/>
              <a:buNone/>
              <a:defRPr sz="10700">
                <a:solidFill>
                  <a:schemeClr val="dk1"/>
                </a:solidFill>
              </a:defRPr>
            </a:lvl7pPr>
            <a:lvl8pPr lvl="7">
              <a:spcBef>
                <a:spcPts val="0"/>
              </a:spcBef>
              <a:spcAft>
                <a:spcPts val="0"/>
              </a:spcAft>
              <a:buClr>
                <a:schemeClr val="dk1"/>
              </a:buClr>
              <a:buSzPts val="10700"/>
              <a:buNone/>
              <a:defRPr sz="10700">
                <a:solidFill>
                  <a:schemeClr val="dk1"/>
                </a:solidFill>
              </a:defRPr>
            </a:lvl8pPr>
            <a:lvl9pPr lvl="8">
              <a:spcBef>
                <a:spcPts val="0"/>
              </a:spcBef>
              <a:spcAft>
                <a:spcPts val="0"/>
              </a:spcAft>
              <a:buClr>
                <a:schemeClr val="dk1"/>
              </a:buClr>
              <a:buSzPts val="10700"/>
              <a:buNone/>
              <a:defRPr sz="10700">
                <a:solidFill>
                  <a:schemeClr val="dk1"/>
                </a:solidFill>
              </a:defRPr>
            </a:lvl9pPr>
          </a:lstStyle>
          <a:p/>
        </p:txBody>
      </p:sp>
      <p:sp>
        <p:nvSpPr>
          <p:cNvPr id="7" name="Google Shape;7;p1"/>
          <p:cNvSpPr txBox="1"/>
          <p:nvPr>
            <p:ph idx="1" type="body"/>
          </p:nvPr>
        </p:nvSpPr>
        <p:spPr>
          <a:xfrm>
            <a:off x="1122120" y="4917227"/>
            <a:ext cx="30674100" cy="14576700"/>
          </a:xfrm>
          <a:prstGeom prst="rect">
            <a:avLst/>
          </a:prstGeom>
          <a:noFill/>
          <a:ln>
            <a:noFill/>
          </a:ln>
        </p:spPr>
        <p:txBody>
          <a:bodyPr anchorCtr="0" anchor="t" bIns="349450" lIns="349450" spcFirstLastPara="1" rIns="349450" wrap="square" tIns="349450">
            <a:normAutofit/>
          </a:bodyPr>
          <a:lstStyle>
            <a:lvl1pPr indent="-666750" lvl="0" marL="457200">
              <a:lnSpc>
                <a:spcPct val="115000"/>
              </a:lnSpc>
              <a:spcBef>
                <a:spcPts val="0"/>
              </a:spcBef>
              <a:spcAft>
                <a:spcPts val="0"/>
              </a:spcAft>
              <a:buClr>
                <a:schemeClr val="dk2"/>
              </a:buClr>
              <a:buSzPts val="6900"/>
              <a:buChar char="●"/>
              <a:defRPr sz="6900">
                <a:solidFill>
                  <a:schemeClr val="dk2"/>
                </a:solidFill>
              </a:defRPr>
            </a:lvl1pPr>
            <a:lvl2pPr indent="-571500" lvl="1" marL="914400">
              <a:lnSpc>
                <a:spcPct val="115000"/>
              </a:lnSpc>
              <a:spcBef>
                <a:spcPts val="0"/>
              </a:spcBef>
              <a:spcAft>
                <a:spcPts val="0"/>
              </a:spcAft>
              <a:buClr>
                <a:schemeClr val="dk2"/>
              </a:buClr>
              <a:buSzPts val="5400"/>
              <a:buChar char="○"/>
              <a:defRPr sz="5400">
                <a:solidFill>
                  <a:schemeClr val="dk2"/>
                </a:solidFill>
              </a:defRPr>
            </a:lvl2pPr>
            <a:lvl3pPr indent="-571500" lvl="2" marL="1371600">
              <a:lnSpc>
                <a:spcPct val="115000"/>
              </a:lnSpc>
              <a:spcBef>
                <a:spcPts val="0"/>
              </a:spcBef>
              <a:spcAft>
                <a:spcPts val="0"/>
              </a:spcAft>
              <a:buClr>
                <a:schemeClr val="dk2"/>
              </a:buClr>
              <a:buSzPts val="5400"/>
              <a:buChar char="■"/>
              <a:defRPr sz="5400">
                <a:solidFill>
                  <a:schemeClr val="dk2"/>
                </a:solidFill>
              </a:defRPr>
            </a:lvl3pPr>
            <a:lvl4pPr indent="-571500" lvl="3" marL="1828800">
              <a:lnSpc>
                <a:spcPct val="115000"/>
              </a:lnSpc>
              <a:spcBef>
                <a:spcPts val="0"/>
              </a:spcBef>
              <a:spcAft>
                <a:spcPts val="0"/>
              </a:spcAft>
              <a:buClr>
                <a:schemeClr val="dk2"/>
              </a:buClr>
              <a:buSzPts val="5400"/>
              <a:buChar char="●"/>
              <a:defRPr sz="5400">
                <a:solidFill>
                  <a:schemeClr val="dk2"/>
                </a:solidFill>
              </a:defRPr>
            </a:lvl4pPr>
            <a:lvl5pPr indent="-571500" lvl="4" marL="2286000">
              <a:lnSpc>
                <a:spcPct val="115000"/>
              </a:lnSpc>
              <a:spcBef>
                <a:spcPts val="0"/>
              </a:spcBef>
              <a:spcAft>
                <a:spcPts val="0"/>
              </a:spcAft>
              <a:buClr>
                <a:schemeClr val="dk2"/>
              </a:buClr>
              <a:buSzPts val="5400"/>
              <a:buChar char="○"/>
              <a:defRPr sz="5400">
                <a:solidFill>
                  <a:schemeClr val="dk2"/>
                </a:solidFill>
              </a:defRPr>
            </a:lvl5pPr>
            <a:lvl6pPr indent="-571500" lvl="5" marL="2743200">
              <a:lnSpc>
                <a:spcPct val="115000"/>
              </a:lnSpc>
              <a:spcBef>
                <a:spcPts val="0"/>
              </a:spcBef>
              <a:spcAft>
                <a:spcPts val="0"/>
              </a:spcAft>
              <a:buClr>
                <a:schemeClr val="dk2"/>
              </a:buClr>
              <a:buSzPts val="5400"/>
              <a:buChar char="■"/>
              <a:defRPr sz="5400">
                <a:solidFill>
                  <a:schemeClr val="dk2"/>
                </a:solidFill>
              </a:defRPr>
            </a:lvl6pPr>
            <a:lvl7pPr indent="-571500" lvl="6" marL="3200400">
              <a:lnSpc>
                <a:spcPct val="115000"/>
              </a:lnSpc>
              <a:spcBef>
                <a:spcPts val="0"/>
              </a:spcBef>
              <a:spcAft>
                <a:spcPts val="0"/>
              </a:spcAft>
              <a:buClr>
                <a:schemeClr val="dk2"/>
              </a:buClr>
              <a:buSzPts val="5400"/>
              <a:buChar char="●"/>
              <a:defRPr sz="5400">
                <a:solidFill>
                  <a:schemeClr val="dk2"/>
                </a:solidFill>
              </a:defRPr>
            </a:lvl7pPr>
            <a:lvl8pPr indent="-571500" lvl="7" marL="3657600">
              <a:lnSpc>
                <a:spcPct val="115000"/>
              </a:lnSpc>
              <a:spcBef>
                <a:spcPts val="0"/>
              </a:spcBef>
              <a:spcAft>
                <a:spcPts val="0"/>
              </a:spcAft>
              <a:buClr>
                <a:schemeClr val="dk2"/>
              </a:buClr>
              <a:buSzPts val="5400"/>
              <a:buChar char="○"/>
              <a:defRPr sz="5400">
                <a:solidFill>
                  <a:schemeClr val="dk2"/>
                </a:solidFill>
              </a:defRPr>
            </a:lvl8pPr>
            <a:lvl9pPr indent="-571500" lvl="8" marL="4114800">
              <a:lnSpc>
                <a:spcPct val="115000"/>
              </a:lnSpc>
              <a:spcBef>
                <a:spcPts val="0"/>
              </a:spcBef>
              <a:spcAft>
                <a:spcPts val="0"/>
              </a:spcAft>
              <a:buClr>
                <a:schemeClr val="dk2"/>
              </a:buClr>
              <a:buSzPts val="5400"/>
              <a:buChar char="■"/>
              <a:defRPr sz="5400">
                <a:solidFill>
                  <a:schemeClr val="dk2"/>
                </a:solidFill>
              </a:defRPr>
            </a:lvl9pPr>
          </a:lstStyle>
          <a:p/>
        </p:txBody>
      </p:sp>
      <p:sp>
        <p:nvSpPr>
          <p:cNvPr id="8" name="Google Shape;8;p1"/>
          <p:cNvSpPr txBox="1"/>
          <p:nvPr>
            <p:ph idx="12" type="sldNum"/>
          </p:nvPr>
        </p:nvSpPr>
        <p:spPr>
          <a:xfrm>
            <a:off x="30500848" y="19896392"/>
            <a:ext cx="1975200" cy="1679400"/>
          </a:xfrm>
          <a:prstGeom prst="rect">
            <a:avLst/>
          </a:prstGeom>
          <a:noFill/>
          <a:ln>
            <a:noFill/>
          </a:ln>
        </p:spPr>
        <p:txBody>
          <a:bodyPr anchorCtr="0" anchor="ctr" bIns="349450" lIns="349450" spcFirstLastPara="1" rIns="349450" wrap="square" tIns="349450">
            <a:norm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resilientoahu.org/resilience-strategy." TargetMode="External"/><Relationship Id="rId4" Type="http://schemas.openxmlformats.org/officeDocument/2006/relationships/image" Target="../media/image8.jpg"/><Relationship Id="rId11" Type="http://schemas.openxmlformats.org/officeDocument/2006/relationships/image" Target="../media/image4.png"/><Relationship Id="rId10"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ECD5"/>
        </a:solidFill>
      </p:bgPr>
    </p:bg>
    <p:spTree>
      <p:nvGrpSpPr>
        <p:cNvPr id="53" name="Shape 53"/>
        <p:cNvGrpSpPr/>
        <p:nvPr/>
      </p:nvGrpSpPr>
      <p:grpSpPr>
        <a:xfrm>
          <a:off x="0" y="0"/>
          <a:ext cx="0" cy="0"/>
          <a:chOff x="0" y="0"/>
          <a:chExt cx="0" cy="0"/>
        </a:xfrm>
      </p:grpSpPr>
      <p:sp>
        <p:nvSpPr>
          <p:cNvPr id="54" name="Google Shape;54;p13"/>
          <p:cNvSpPr/>
          <p:nvPr/>
        </p:nvSpPr>
        <p:spPr>
          <a:xfrm>
            <a:off x="0" y="0"/>
            <a:ext cx="32918400" cy="2997000"/>
          </a:xfrm>
          <a:prstGeom prst="rect">
            <a:avLst/>
          </a:prstGeom>
          <a:gradFill>
            <a:gsLst>
              <a:gs pos="0">
                <a:srgbClr val="DFE9FB"/>
              </a:gs>
              <a:gs pos="100000">
                <a:srgbClr val="6E9BE7"/>
              </a:gs>
            </a:gsLst>
            <a:lin ang="5400012" scaled="0"/>
          </a:gradFill>
          <a:ln>
            <a:noFill/>
          </a:ln>
        </p:spPr>
        <p:txBody>
          <a:bodyPr anchorCtr="0" anchor="ctr" bIns="131000" lIns="262100" spcFirstLastPara="1" rIns="262100" wrap="square" tIns="1310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rgbClr val="FFFFFF"/>
              </a:solidFill>
              <a:latin typeface="Calibri"/>
              <a:ea typeface="Calibri"/>
              <a:cs typeface="Calibri"/>
              <a:sym typeface="Calibri"/>
            </a:endParaRPr>
          </a:p>
        </p:txBody>
      </p:sp>
      <p:sp>
        <p:nvSpPr>
          <p:cNvPr id="55" name="Google Shape;55;p13"/>
          <p:cNvSpPr txBox="1"/>
          <p:nvPr/>
        </p:nvSpPr>
        <p:spPr>
          <a:xfrm>
            <a:off x="0" y="335625"/>
            <a:ext cx="32918400" cy="1773000"/>
          </a:xfrm>
          <a:prstGeom prst="rect">
            <a:avLst/>
          </a:prstGeom>
          <a:noFill/>
          <a:ln>
            <a:noFill/>
          </a:ln>
        </p:spPr>
        <p:txBody>
          <a:bodyPr anchorCtr="0" anchor="t" bIns="131000" lIns="262100" spcFirstLastPara="1" rIns="262100" wrap="square" tIns="131000">
            <a:spAutoFit/>
          </a:bodyPr>
          <a:lstStyle/>
          <a:p>
            <a:pPr indent="0" lvl="0" marL="0" rtl="0" algn="ctr">
              <a:spcBef>
                <a:spcPts val="0"/>
              </a:spcBef>
              <a:spcAft>
                <a:spcPts val="0"/>
              </a:spcAft>
              <a:buClr>
                <a:srgbClr val="000000"/>
              </a:buClr>
              <a:buSzPts val="5400"/>
              <a:buFont typeface="Arial"/>
              <a:buNone/>
            </a:pPr>
            <a:r>
              <a:rPr b="1" lang="en" sz="4900">
                <a:solidFill>
                  <a:schemeClr val="dk1"/>
                </a:solidFill>
                <a:latin typeface="Georgia"/>
                <a:ea typeface="Georgia"/>
                <a:cs typeface="Georgia"/>
                <a:sym typeface="Georgia"/>
              </a:rPr>
              <a:t>Exploring Economic Resilience on O’ahu: </a:t>
            </a:r>
            <a:endParaRPr b="1" sz="4900">
              <a:solidFill>
                <a:schemeClr val="dk1"/>
              </a:solidFill>
              <a:latin typeface="Georgia"/>
              <a:ea typeface="Georgia"/>
              <a:cs typeface="Georgia"/>
              <a:sym typeface="Georgia"/>
            </a:endParaRPr>
          </a:p>
          <a:p>
            <a:pPr indent="0" lvl="0" marL="0" rtl="0" algn="ctr">
              <a:spcBef>
                <a:spcPts val="0"/>
              </a:spcBef>
              <a:spcAft>
                <a:spcPts val="0"/>
              </a:spcAft>
              <a:buClr>
                <a:srgbClr val="000000"/>
              </a:buClr>
              <a:buSzPts val="5400"/>
              <a:buFont typeface="Arial"/>
              <a:buNone/>
            </a:pPr>
            <a:r>
              <a:rPr b="1" lang="en" sz="4900">
                <a:solidFill>
                  <a:schemeClr val="dk1"/>
                </a:solidFill>
                <a:latin typeface="Georgia"/>
                <a:ea typeface="Georgia"/>
                <a:cs typeface="Georgia"/>
                <a:sym typeface="Georgia"/>
              </a:rPr>
              <a:t>A case study comparison of a small business and a corporation</a:t>
            </a:r>
            <a:endParaRPr b="1" sz="4900">
              <a:solidFill>
                <a:schemeClr val="dk1"/>
              </a:solidFill>
              <a:latin typeface="Georgia"/>
              <a:ea typeface="Georgia"/>
              <a:cs typeface="Georgia"/>
              <a:sym typeface="Georgia"/>
            </a:endParaRPr>
          </a:p>
        </p:txBody>
      </p:sp>
      <p:sp>
        <p:nvSpPr>
          <p:cNvPr id="56" name="Google Shape;56;p13"/>
          <p:cNvSpPr txBox="1"/>
          <p:nvPr/>
        </p:nvSpPr>
        <p:spPr>
          <a:xfrm>
            <a:off x="4130567" y="1197718"/>
            <a:ext cx="24678000" cy="2029500"/>
          </a:xfrm>
          <a:prstGeom prst="rect">
            <a:avLst/>
          </a:prstGeom>
          <a:noFill/>
          <a:ln>
            <a:noFill/>
          </a:ln>
        </p:spPr>
        <p:txBody>
          <a:bodyPr anchorCtr="0" anchor="t" bIns="349450" lIns="349450" spcFirstLastPara="1" rIns="349450" wrap="square" tIns="349450">
            <a:spAutoFit/>
          </a:bodyPr>
          <a:lstStyle/>
          <a:p>
            <a:pPr indent="0" lvl="0" marL="0" marR="0" rtl="0" algn="ctr">
              <a:lnSpc>
                <a:spcPct val="100000"/>
              </a:lnSpc>
              <a:spcBef>
                <a:spcPts val="0"/>
              </a:spcBef>
              <a:spcAft>
                <a:spcPts val="0"/>
              </a:spcAft>
              <a:buClr>
                <a:srgbClr val="000000"/>
              </a:buClr>
              <a:buSzPts val="2700"/>
              <a:buFont typeface="Arial"/>
              <a:buNone/>
            </a:pPr>
            <a:r>
              <a:t/>
            </a:r>
            <a:endParaRPr b="1" sz="2500"/>
          </a:p>
          <a:p>
            <a:pPr indent="0" lvl="0" marL="0" marR="0" rtl="0" algn="ctr">
              <a:lnSpc>
                <a:spcPct val="100000"/>
              </a:lnSpc>
              <a:spcBef>
                <a:spcPts val="0"/>
              </a:spcBef>
              <a:spcAft>
                <a:spcPts val="0"/>
              </a:spcAft>
              <a:buClr>
                <a:srgbClr val="000000"/>
              </a:buClr>
              <a:buSzPts val="2700"/>
              <a:buFont typeface="Arial"/>
              <a:buNone/>
            </a:pPr>
            <a:r>
              <a:t/>
            </a:r>
            <a:endParaRPr b="1" sz="1600"/>
          </a:p>
          <a:p>
            <a:pPr indent="0" lvl="0" marL="0" marR="0" rtl="0" algn="ctr">
              <a:lnSpc>
                <a:spcPct val="100000"/>
              </a:lnSpc>
              <a:spcBef>
                <a:spcPts val="0"/>
              </a:spcBef>
              <a:spcAft>
                <a:spcPts val="0"/>
              </a:spcAft>
              <a:buClr>
                <a:srgbClr val="000000"/>
              </a:buClr>
              <a:buSzPts val="2700"/>
              <a:buFont typeface="Arial"/>
              <a:buNone/>
            </a:pPr>
            <a:r>
              <a:rPr b="1" lang="en" sz="2300"/>
              <a:t>Author: </a:t>
            </a:r>
            <a:r>
              <a:rPr b="1" lang="en" sz="2300">
                <a:solidFill>
                  <a:srgbClr val="000000"/>
                </a:solidFill>
              </a:rPr>
              <a:t>Rokaiya Rahman Reshmee</a:t>
            </a:r>
            <a:r>
              <a:rPr b="1" lang="en" sz="2300"/>
              <a:t>, </a:t>
            </a:r>
            <a:r>
              <a:rPr b="1" lang="en" sz="2300">
                <a:solidFill>
                  <a:srgbClr val="000000"/>
                </a:solidFill>
              </a:rPr>
              <a:t>Faculty Advisor: Dr. Miku Len</a:t>
            </a:r>
            <a:r>
              <a:rPr b="1" lang="en" sz="2300"/>
              <a:t>entine</a:t>
            </a:r>
            <a:endParaRPr b="1" i="0" sz="2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 sz="2200" u="none" cap="none" strike="noStrike">
                <a:solidFill>
                  <a:srgbClr val="000000"/>
                </a:solidFill>
                <a:latin typeface="Arial"/>
                <a:ea typeface="Arial"/>
                <a:cs typeface="Arial"/>
                <a:sym typeface="Arial"/>
              </a:rPr>
              <a:t>Resilience Corps Leaders Award Program, CERENE, Kapiʻolani Community College</a:t>
            </a:r>
            <a:endParaRPr b="0" i="0" sz="1800" u="none" cap="none" strike="noStrike">
              <a:solidFill>
                <a:srgbClr val="000000"/>
              </a:solidFill>
              <a:latin typeface="Arial"/>
              <a:ea typeface="Arial"/>
              <a:cs typeface="Arial"/>
              <a:sym typeface="Arial"/>
            </a:endParaRPr>
          </a:p>
        </p:txBody>
      </p:sp>
      <p:sp>
        <p:nvSpPr>
          <p:cNvPr id="57" name="Google Shape;57;p13"/>
          <p:cNvSpPr txBox="1"/>
          <p:nvPr/>
        </p:nvSpPr>
        <p:spPr>
          <a:xfrm>
            <a:off x="1226060" y="14017638"/>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chemeClr val="dk1"/>
                </a:solidFill>
                <a:latin typeface="Libre Baskerville"/>
                <a:ea typeface="Libre Baskerville"/>
                <a:cs typeface="Libre Baskerville"/>
                <a:sym typeface="Libre Baskerville"/>
              </a:rPr>
              <a:t>Purpose</a:t>
            </a:r>
            <a:r>
              <a:rPr b="0" i="0" lang="en" sz="5400" u="none" cap="none" strike="noStrike">
                <a:solidFill>
                  <a:srgbClr val="FFFFFF"/>
                </a:solidFill>
                <a:latin typeface="Libre Baskerville"/>
                <a:ea typeface="Libre Baskerville"/>
                <a:cs typeface="Libre Baskerville"/>
                <a:sym typeface="Libre Baskerville"/>
              </a:rPr>
              <a:t> </a:t>
            </a:r>
            <a:endParaRPr b="0" i="0" sz="5400" u="none" cap="none" strike="noStrike">
              <a:solidFill>
                <a:srgbClr val="FFFFFF"/>
              </a:solidFill>
              <a:latin typeface="Libre Baskerville"/>
              <a:ea typeface="Libre Baskerville"/>
              <a:cs typeface="Libre Baskerville"/>
              <a:sym typeface="Libre Baskerville"/>
            </a:endParaRPr>
          </a:p>
        </p:txBody>
      </p:sp>
      <p:sp>
        <p:nvSpPr>
          <p:cNvPr id="58" name="Google Shape;58;p13"/>
          <p:cNvSpPr txBox="1"/>
          <p:nvPr/>
        </p:nvSpPr>
        <p:spPr>
          <a:xfrm>
            <a:off x="22618284" y="7920248"/>
            <a:ext cx="89607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chemeClr val="dk1"/>
                </a:solidFill>
                <a:latin typeface="Libre Baskerville"/>
                <a:ea typeface="Libre Baskerville"/>
                <a:cs typeface="Libre Baskerville"/>
                <a:sym typeface="Libre Baskerville"/>
              </a:rPr>
              <a:t>Preliminary </a:t>
            </a:r>
            <a:r>
              <a:rPr b="0" i="0" lang="en" sz="5400" u="none" cap="none" strike="noStrike">
                <a:solidFill>
                  <a:schemeClr val="dk1"/>
                </a:solidFill>
                <a:latin typeface="Libre Baskerville"/>
                <a:ea typeface="Libre Baskerville"/>
                <a:cs typeface="Libre Baskerville"/>
                <a:sym typeface="Libre Baskerville"/>
              </a:rPr>
              <a:t>Findings</a:t>
            </a:r>
            <a:endParaRPr b="0" i="0" sz="4200" u="none" cap="none" strike="noStrike">
              <a:solidFill>
                <a:schemeClr val="dk1"/>
              </a:solidFill>
              <a:latin typeface="Arial"/>
              <a:ea typeface="Arial"/>
              <a:cs typeface="Arial"/>
              <a:sym typeface="Arial"/>
            </a:endParaRPr>
          </a:p>
        </p:txBody>
      </p:sp>
      <p:sp>
        <p:nvSpPr>
          <p:cNvPr id="59" name="Google Shape;59;p13"/>
          <p:cNvSpPr txBox="1"/>
          <p:nvPr/>
        </p:nvSpPr>
        <p:spPr>
          <a:xfrm>
            <a:off x="22779925" y="9186200"/>
            <a:ext cx="8895900" cy="8131800"/>
          </a:xfrm>
          <a:prstGeom prst="rect">
            <a:avLst/>
          </a:prstGeom>
          <a:noFill/>
          <a:ln>
            <a:noFill/>
          </a:ln>
        </p:spPr>
        <p:txBody>
          <a:bodyPr anchorCtr="0" anchor="t" bIns="131000" lIns="262100" spcFirstLastPara="1" rIns="262100" wrap="square" tIns="131000">
            <a:spAutoFit/>
          </a:bodyPr>
          <a:lstStyle/>
          <a:p>
            <a:pPr indent="0" lvl="0" marL="0" marR="0" rtl="0" algn="l">
              <a:lnSpc>
                <a:spcPct val="100000"/>
              </a:lnSpc>
              <a:spcBef>
                <a:spcPts val="0"/>
              </a:spcBef>
              <a:spcAft>
                <a:spcPts val="0"/>
              </a:spcAft>
              <a:buClr>
                <a:srgbClr val="000000"/>
              </a:buClr>
              <a:buSzPts val="2700"/>
              <a:buFont typeface="Arial"/>
              <a:buNone/>
            </a:pPr>
            <a:r>
              <a:rPr b="1" lang="en" sz="1900" u="sng">
                <a:solidFill>
                  <a:schemeClr val="dk1"/>
                </a:solidFill>
              </a:rPr>
              <a:t>Examples of corporate resilience support:</a:t>
            </a:r>
            <a:endParaRPr b="1" sz="1900" u="sng">
              <a:solidFill>
                <a:schemeClr val="dk1"/>
              </a:solidFill>
              <a:highlight>
                <a:schemeClr val="lt1"/>
              </a:highlight>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Decarbonisation goals by 2045 - decarbonizing the energy system and make it more resilient in light of climate change.</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Looking at the island in total, to create renewable energy, at very large volumes, a lot of renewable energy generation to feed, and serve, ultimately the entire island.</a:t>
            </a:r>
            <a:endParaRPr sz="1900">
              <a:solidFill>
                <a:schemeClr val="dk1"/>
              </a:solidFill>
              <a:highlight>
                <a:schemeClr val="lt1"/>
              </a:highlight>
            </a:endParaRPr>
          </a:p>
          <a:p>
            <a:pPr indent="-349250" lvl="0" marL="457200" marR="0" rtl="0" algn="l">
              <a:lnSpc>
                <a:spcPct val="100000"/>
              </a:lnSpc>
              <a:spcBef>
                <a:spcPts val="0"/>
              </a:spcBef>
              <a:spcAft>
                <a:spcPts val="0"/>
              </a:spcAft>
              <a:buClr>
                <a:schemeClr val="dk1"/>
              </a:buClr>
              <a:buSzPts val="1900"/>
              <a:buChar char="-"/>
            </a:pPr>
            <a:r>
              <a:rPr lang="en" sz="1900">
                <a:solidFill>
                  <a:schemeClr val="dk1"/>
                </a:solidFill>
              </a:rPr>
              <a:t>Introducing and implementing new solutions such as microgrids, hybrid microgrids and customer microgrids.</a:t>
            </a:r>
            <a:endParaRPr sz="1900">
              <a:solidFill>
                <a:schemeClr val="dk1"/>
              </a:solidFill>
            </a:endParaRPr>
          </a:p>
          <a:p>
            <a:pPr indent="0" lvl="0" marL="457200" rtl="0" algn="l">
              <a:lnSpc>
                <a:spcPct val="115000"/>
              </a:lnSpc>
              <a:spcBef>
                <a:spcPts val="0"/>
              </a:spcBef>
              <a:spcAft>
                <a:spcPts val="0"/>
              </a:spcAft>
              <a:buNone/>
            </a:pPr>
            <a:r>
              <a:t/>
            </a:r>
            <a:endParaRPr sz="1900">
              <a:solidFill>
                <a:srgbClr val="7F7F7F"/>
              </a:solidFill>
            </a:endParaRPr>
          </a:p>
          <a:p>
            <a:pPr indent="0" lvl="0" marL="0" marR="0" rtl="0" algn="l">
              <a:lnSpc>
                <a:spcPct val="100000"/>
              </a:lnSpc>
              <a:spcBef>
                <a:spcPts val="0"/>
              </a:spcBef>
              <a:spcAft>
                <a:spcPts val="0"/>
              </a:spcAft>
              <a:buClr>
                <a:srgbClr val="000000"/>
              </a:buClr>
              <a:buSzPts val="2700"/>
              <a:buFont typeface="Arial"/>
              <a:buNone/>
            </a:pPr>
            <a:r>
              <a:rPr b="1" lang="en" sz="1900" u="sng">
                <a:solidFill>
                  <a:schemeClr val="dk1"/>
                </a:solidFill>
              </a:rPr>
              <a:t>Examples of small business resilience support</a:t>
            </a:r>
            <a:r>
              <a:rPr b="1" lang="en" sz="1900">
                <a:solidFill>
                  <a:schemeClr val="dk1"/>
                </a:solidFill>
              </a:rPr>
              <a:t>:</a:t>
            </a:r>
            <a:endParaRPr b="1" sz="1900">
              <a:solidFill>
                <a:schemeClr val="dk1"/>
              </a:solidFill>
            </a:endParaRPr>
          </a:p>
          <a:p>
            <a:pPr indent="-349250" lvl="0" marL="457200" marR="0" rtl="0" algn="l">
              <a:lnSpc>
                <a:spcPct val="100000"/>
              </a:lnSpc>
              <a:spcBef>
                <a:spcPts val="0"/>
              </a:spcBef>
              <a:spcAft>
                <a:spcPts val="0"/>
              </a:spcAft>
              <a:buClr>
                <a:schemeClr val="dk1"/>
              </a:buClr>
              <a:buSzPts val="1900"/>
              <a:buFont typeface="Arial"/>
              <a:buChar char="-"/>
            </a:pPr>
            <a:r>
              <a:rPr lang="en" sz="1900">
                <a:solidFill>
                  <a:schemeClr val="dk1"/>
                </a:solidFill>
              </a:rPr>
              <a:t>Develop resilience by collaborating and knowing where the support system are, knowing who is doing what, who are the neighbors and what they are upto, what people care about within that business block, in order to figure out who could provide necessary resources.</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 sz="1900">
                <a:solidFill>
                  <a:schemeClr val="dk1"/>
                </a:solidFill>
              </a:rPr>
              <a:t>Making resilience a topic in discussions in existing meetings in the Business community, Business Association, networking opportunities, clubs and groups.</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 sz="1900">
                <a:solidFill>
                  <a:schemeClr val="dk1"/>
                </a:solidFill>
              </a:rPr>
              <a:t>Providing classes and seminars to build skills where resilience conversations are made more common.</a:t>
            </a:r>
            <a:endParaRPr sz="1900">
              <a:solidFill>
                <a:schemeClr val="dk1"/>
              </a:solidFill>
            </a:endParaRPr>
          </a:p>
          <a:p>
            <a:pPr indent="-349250" lvl="0" marL="457200" marR="0" rtl="0" algn="l">
              <a:lnSpc>
                <a:spcPct val="100000"/>
              </a:lnSpc>
              <a:spcBef>
                <a:spcPts val="0"/>
              </a:spcBef>
              <a:spcAft>
                <a:spcPts val="0"/>
              </a:spcAft>
              <a:buClr>
                <a:schemeClr val="dk1"/>
              </a:buClr>
              <a:buSzPts val="1900"/>
              <a:buChar char="-"/>
            </a:pPr>
            <a:r>
              <a:rPr lang="en" sz="1900">
                <a:solidFill>
                  <a:schemeClr val="dk1"/>
                </a:solidFill>
              </a:rPr>
              <a:t>Being able to prepare mental health scene beforehand, incase disaster related events occur, in order to be able to respond quickly.</a:t>
            </a:r>
            <a:endParaRPr sz="1900">
              <a:solidFill>
                <a:schemeClr val="dk1"/>
              </a:solidFill>
            </a:endParaRPr>
          </a:p>
          <a:p>
            <a:pPr indent="-546100" lvl="0" marL="685800" marR="0" rtl="0" algn="l">
              <a:lnSpc>
                <a:spcPct val="100000"/>
              </a:lnSpc>
              <a:spcBef>
                <a:spcPts val="0"/>
              </a:spcBef>
              <a:spcAft>
                <a:spcPts val="0"/>
              </a:spcAft>
              <a:buClr>
                <a:srgbClr val="000000"/>
              </a:buClr>
              <a:buSzPts val="2700"/>
              <a:buFont typeface="Calibri"/>
              <a:buNone/>
            </a:pPr>
            <a:r>
              <a:t/>
            </a:r>
            <a:endParaRPr sz="1900">
              <a:solidFill>
                <a:srgbClr val="7F7F7F"/>
              </a:solidFill>
            </a:endParaRPr>
          </a:p>
          <a:p>
            <a:pPr indent="-546100" lvl="0" marL="685800" marR="0" rtl="0" algn="l">
              <a:lnSpc>
                <a:spcPct val="100000"/>
              </a:lnSpc>
              <a:spcBef>
                <a:spcPts val="0"/>
              </a:spcBef>
              <a:spcAft>
                <a:spcPts val="0"/>
              </a:spcAft>
              <a:buClr>
                <a:srgbClr val="000000"/>
              </a:buClr>
              <a:buSzPts val="2700"/>
              <a:buFont typeface="Calibri"/>
              <a:buNone/>
            </a:pPr>
            <a:r>
              <a:t/>
            </a:r>
            <a:endParaRPr sz="1900">
              <a:solidFill>
                <a:srgbClr val="7F7F7F"/>
              </a:solidFill>
            </a:endParaRPr>
          </a:p>
          <a:p>
            <a:pPr indent="0" lvl="0" marL="0" rtl="0" algn="l">
              <a:spcBef>
                <a:spcPts val="0"/>
              </a:spcBef>
              <a:spcAft>
                <a:spcPts val="0"/>
              </a:spcAft>
              <a:buClr>
                <a:schemeClr val="dk1"/>
              </a:buClr>
              <a:buSzPts val="2700"/>
              <a:buFont typeface="Arial"/>
              <a:buNone/>
            </a:pPr>
            <a:r>
              <a:t/>
            </a:r>
            <a:endParaRPr sz="1900">
              <a:solidFill>
                <a:srgbClr val="7F7F7F"/>
              </a:solidFill>
            </a:endParaRPr>
          </a:p>
          <a:p>
            <a:pPr indent="0" lvl="0" marL="0" rtl="0" algn="l">
              <a:spcBef>
                <a:spcPts val="0"/>
              </a:spcBef>
              <a:spcAft>
                <a:spcPts val="0"/>
              </a:spcAft>
              <a:buClr>
                <a:schemeClr val="dk1"/>
              </a:buClr>
              <a:buSzPts val="2700"/>
              <a:buFont typeface="Arial"/>
              <a:buNone/>
            </a:pPr>
            <a:r>
              <a:rPr lang="en" sz="1900" u="sng">
                <a:solidFill>
                  <a:srgbClr val="7F7F7F"/>
                </a:solidFill>
              </a:rPr>
              <a:t>Other Examples:</a:t>
            </a:r>
            <a:endParaRPr sz="1900">
              <a:solidFill>
                <a:srgbClr val="7F7F7F"/>
              </a:solidFill>
            </a:endParaRPr>
          </a:p>
          <a:p>
            <a:pPr indent="-349250" lvl="0" marL="457200" marR="0" rtl="0" algn="l">
              <a:lnSpc>
                <a:spcPct val="100000"/>
              </a:lnSpc>
              <a:spcBef>
                <a:spcPts val="0"/>
              </a:spcBef>
              <a:spcAft>
                <a:spcPts val="0"/>
              </a:spcAft>
              <a:buClr>
                <a:srgbClr val="7F7F7F"/>
              </a:buClr>
              <a:buSzPts val="1900"/>
              <a:buChar char="-"/>
            </a:pPr>
            <a:r>
              <a:t/>
            </a:r>
            <a:endParaRPr sz="1900">
              <a:solidFill>
                <a:srgbClr val="7F7F7F"/>
              </a:solidFill>
            </a:endParaRPr>
          </a:p>
        </p:txBody>
      </p:sp>
      <p:cxnSp>
        <p:nvCxnSpPr>
          <p:cNvPr id="60" name="Google Shape;60;p13"/>
          <p:cNvCxnSpPr/>
          <p:nvPr/>
        </p:nvCxnSpPr>
        <p:spPr>
          <a:xfrm>
            <a:off x="10625615" y="3351263"/>
            <a:ext cx="0" cy="18294900"/>
          </a:xfrm>
          <a:prstGeom prst="straightConnector1">
            <a:avLst/>
          </a:prstGeom>
          <a:noFill/>
          <a:ln cap="flat" cmpd="sng" w="9525">
            <a:solidFill>
              <a:srgbClr val="AFC0EF"/>
            </a:solidFill>
            <a:prstDash val="solid"/>
            <a:miter lim="800000"/>
            <a:headEnd len="sm" w="sm" type="none"/>
            <a:tailEnd len="sm" w="sm" type="none"/>
          </a:ln>
        </p:spPr>
      </p:cxnSp>
      <p:cxnSp>
        <p:nvCxnSpPr>
          <p:cNvPr id="61" name="Google Shape;61;p13"/>
          <p:cNvCxnSpPr/>
          <p:nvPr/>
        </p:nvCxnSpPr>
        <p:spPr>
          <a:xfrm>
            <a:off x="22313494" y="3351263"/>
            <a:ext cx="0" cy="18294900"/>
          </a:xfrm>
          <a:prstGeom prst="straightConnector1">
            <a:avLst/>
          </a:prstGeom>
          <a:noFill/>
          <a:ln cap="flat" cmpd="sng" w="9525">
            <a:solidFill>
              <a:srgbClr val="AFC0EF"/>
            </a:solidFill>
            <a:prstDash val="solid"/>
            <a:miter lim="800000"/>
            <a:headEnd len="sm" w="sm" type="none"/>
            <a:tailEnd len="sm" w="sm" type="none"/>
          </a:ln>
        </p:spPr>
      </p:cxnSp>
      <p:sp>
        <p:nvSpPr>
          <p:cNvPr id="62" name="Google Shape;62;p13"/>
          <p:cNvSpPr txBox="1"/>
          <p:nvPr/>
        </p:nvSpPr>
        <p:spPr>
          <a:xfrm>
            <a:off x="12109052" y="3664848"/>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chemeClr val="dk1"/>
                </a:solidFill>
                <a:latin typeface="Libre Baskerville"/>
                <a:ea typeface="Libre Baskerville"/>
                <a:cs typeface="Libre Baskerville"/>
                <a:sym typeface="Libre Baskerville"/>
              </a:rPr>
              <a:t>Proposed </a:t>
            </a:r>
            <a:r>
              <a:rPr b="0" i="0" lang="en" sz="5400" u="none" cap="none" strike="noStrike">
                <a:solidFill>
                  <a:schemeClr val="dk1"/>
                </a:solidFill>
                <a:latin typeface="Libre Baskerville"/>
                <a:ea typeface="Libre Baskerville"/>
                <a:cs typeface="Libre Baskerville"/>
                <a:sym typeface="Libre Baskerville"/>
              </a:rPr>
              <a:t>Methods </a:t>
            </a:r>
            <a:endParaRPr b="0" i="0" sz="4200" u="none" cap="none" strike="noStrike">
              <a:solidFill>
                <a:schemeClr val="dk1"/>
              </a:solidFill>
              <a:latin typeface="Arial"/>
              <a:ea typeface="Arial"/>
              <a:cs typeface="Arial"/>
              <a:sym typeface="Arial"/>
            </a:endParaRPr>
          </a:p>
        </p:txBody>
      </p:sp>
      <p:sp>
        <p:nvSpPr>
          <p:cNvPr id="63" name="Google Shape;63;p13"/>
          <p:cNvSpPr txBox="1"/>
          <p:nvPr/>
        </p:nvSpPr>
        <p:spPr>
          <a:xfrm>
            <a:off x="1158201" y="15343419"/>
            <a:ext cx="8760000" cy="1634400"/>
          </a:xfrm>
          <a:prstGeom prst="rect">
            <a:avLst/>
          </a:prstGeom>
          <a:noFill/>
          <a:ln>
            <a:noFill/>
          </a:ln>
        </p:spPr>
        <p:txBody>
          <a:bodyPr anchorCtr="0" anchor="t" bIns="131000" lIns="262100" spcFirstLastPara="1" rIns="262100" wrap="square" tIns="131000">
            <a:sp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rPr>
              <a:t>The purpose of this research is to study the ways to increase economic resilience in the face of climate change challenges on O’ahu. The specific focus for this research project is the role of corporations as well as small businesses in addressing these challenges.</a:t>
            </a:r>
            <a:endParaRPr b="0" i="0" sz="2000" u="none" cap="none" strike="noStrike">
              <a:solidFill>
                <a:srgbClr val="7F7F7F"/>
              </a:solidFill>
              <a:latin typeface="Arial"/>
              <a:ea typeface="Arial"/>
              <a:cs typeface="Arial"/>
              <a:sym typeface="Arial"/>
            </a:endParaRPr>
          </a:p>
        </p:txBody>
      </p:sp>
      <p:sp>
        <p:nvSpPr>
          <p:cNvPr id="64" name="Google Shape;64;p13"/>
          <p:cNvSpPr txBox="1"/>
          <p:nvPr/>
        </p:nvSpPr>
        <p:spPr>
          <a:xfrm>
            <a:off x="2536001" y="20364175"/>
            <a:ext cx="6527700" cy="588000"/>
          </a:xfrm>
          <a:prstGeom prst="rect">
            <a:avLst/>
          </a:prstGeom>
          <a:solidFill>
            <a:srgbClr val="CFE2F3"/>
          </a:soli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Libre Baskerville"/>
                <a:ea typeface="Libre Baskerville"/>
                <a:cs typeface="Libre Baskerville"/>
                <a:sym typeface="Libre Baskerville"/>
              </a:rPr>
              <a:t>Acknowledgements</a:t>
            </a:r>
            <a:endParaRPr b="0" i="0" sz="1500" u="none" cap="none" strike="noStrike">
              <a:solidFill>
                <a:schemeClr val="dk1"/>
              </a:solidFill>
              <a:latin typeface="Arial"/>
              <a:ea typeface="Arial"/>
              <a:cs typeface="Arial"/>
              <a:sym typeface="Arial"/>
            </a:endParaRPr>
          </a:p>
        </p:txBody>
      </p:sp>
      <p:sp>
        <p:nvSpPr>
          <p:cNvPr id="65" name="Google Shape;65;p13"/>
          <p:cNvSpPr txBox="1"/>
          <p:nvPr/>
        </p:nvSpPr>
        <p:spPr>
          <a:xfrm>
            <a:off x="2536000" y="21050375"/>
            <a:ext cx="6527700" cy="714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The RCL Award Program is supported by a generous grant provided by the Hawaii Electric Company as well as State Farm.</a:t>
            </a:r>
            <a:endParaRPr b="0" i="0" sz="1400" u="none" cap="none" strike="noStrike">
              <a:solidFill>
                <a:srgbClr val="000000"/>
              </a:solidFill>
              <a:latin typeface="Arial"/>
              <a:ea typeface="Arial"/>
              <a:cs typeface="Arial"/>
              <a:sym typeface="Arial"/>
            </a:endParaRPr>
          </a:p>
        </p:txBody>
      </p:sp>
      <p:sp>
        <p:nvSpPr>
          <p:cNvPr id="66" name="Google Shape;66;p13"/>
          <p:cNvSpPr txBox="1"/>
          <p:nvPr/>
        </p:nvSpPr>
        <p:spPr>
          <a:xfrm>
            <a:off x="1226053" y="3741040"/>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chemeClr val="dk1"/>
                </a:solidFill>
                <a:latin typeface="Libre Baskerville"/>
                <a:ea typeface="Libre Baskerville"/>
                <a:cs typeface="Libre Baskerville"/>
                <a:sym typeface="Libre Baskerville"/>
              </a:rPr>
              <a:t>Project </a:t>
            </a:r>
            <a:r>
              <a:rPr i="0" lang="en" sz="5400" u="none" cap="none" strike="noStrike">
                <a:solidFill>
                  <a:schemeClr val="dk1"/>
                </a:solidFill>
                <a:latin typeface="Libre Baskerville"/>
                <a:ea typeface="Libre Baskerville"/>
                <a:cs typeface="Libre Baskerville"/>
                <a:sym typeface="Libre Baskerville"/>
              </a:rPr>
              <a:t>Background</a:t>
            </a:r>
            <a:endParaRPr i="0" sz="4200" u="none" cap="none" strike="noStrike">
              <a:solidFill>
                <a:schemeClr val="dk1"/>
              </a:solidFill>
            </a:endParaRPr>
          </a:p>
        </p:txBody>
      </p:sp>
      <p:sp>
        <p:nvSpPr>
          <p:cNvPr id="67" name="Google Shape;67;p13"/>
          <p:cNvSpPr txBox="1"/>
          <p:nvPr/>
        </p:nvSpPr>
        <p:spPr>
          <a:xfrm>
            <a:off x="11271775" y="18506376"/>
            <a:ext cx="10395600" cy="1572900"/>
          </a:xfrm>
          <a:prstGeom prst="rect">
            <a:avLst/>
          </a:prstGeom>
          <a:noFill/>
          <a:ln>
            <a:noFill/>
          </a:ln>
        </p:spPr>
        <p:txBody>
          <a:bodyPr anchorCtr="0" anchor="t" bIns="131000" lIns="262100" spcFirstLastPara="1" rIns="262100" wrap="square" tIns="131000">
            <a:spAutoFit/>
          </a:bodyPr>
          <a:lstStyle/>
          <a:p>
            <a:pPr indent="0" lvl="0" marL="0" marR="0" rtl="0" algn="l">
              <a:lnSpc>
                <a:spcPct val="100000"/>
              </a:lnSpc>
              <a:spcBef>
                <a:spcPts val="0"/>
              </a:spcBef>
              <a:spcAft>
                <a:spcPts val="0"/>
              </a:spcAft>
              <a:buClr>
                <a:srgbClr val="000000"/>
              </a:buClr>
              <a:buSzPts val="2700"/>
              <a:buFont typeface="Arial"/>
              <a:buNone/>
            </a:pPr>
            <a:r>
              <a:rPr i="1" lang="en" sz="2500">
                <a:solidFill>
                  <a:srgbClr val="7F7F7F"/>
                </a:solidFill>
                <a:highlight>
                  <a:srgbClr val="DCECD5"/>
                </a:highlight>
              </a:rPr>
              <a:t>“</a:t>
            </a:r>
            <a:r>
              <a:rPr i="1" lang="en" sz="2000">
                <a:solidFill>
                  <a:schemeClr val="dk1"/>
                </a:solidFill>
                <a:highlight>
                  <a:srgbClr val="DCECD5"/>
                </a:highlight>
              </a:rPr>
              <a:t>Having more collaboration between different businesses helps us become more resilient, because it makes us stronger, and has us consolidating resources and time and different things."</a:t>
            </a:r>
            <a:endParaRPr b="0" i="1" sz="2000" u="none" cap="none" strike="noStrike">
              <a:solidFill>
                <a:srgbClr val="7F7F7F"/>
              </a:solidFill>
              <a:highlight>
                <a:srgbClr val="DCECD5"/>
              </a:highlight>
              <a:latin typeface="Arial"/>
              <a:ea typeface="Arial"/>
              <a:cs typeface="Arial"/>
              <a:sym typeface="Arial"/>
            </a:endParaRPr>
          </a:p>
          <a:p>
            <a:pPr indent="-355600" lvl="0" marL="6858000" marR="0" rtl="0" algn="l">
              <a:lnSpc>
                <a:spcPct val="100000"/>
              </a:lnSpc>
              <a:spcBef>
                <a:spcPts val="0"/>
              </a:spcBef>
              <a:spcAft>
                <a:spcPts val="0"/>
              </a:spcAft>
              <a:buClr>
                <a:schemeClr val="dk1"/>
              </a:buClr>
              <a:buSzPts val="2000"/>
              <a:buFont typeface="Arial"/>
              <a:buChar char="-"/>
            </a:pPr>
            <a:r>
              <a:rPr i="1" lang="en" sz="2000">
                <a:solidFill>
                  <a:schemeClr val="dk1"/>
                </a:solidFill>
              </a:rPr>
              <a:t>Small Business Owner</a:t>
            </a:r>
            <a:endParaRPr b="0" i="1" sz="2000" u="none" cap="none" strike="noStrike">
              <a:solidFill>
                <a:schemeClr val="dk1"/>
              </a:solidFill>
              <a:latin typeface="Arial"/>
              <a:ea typeface="Arial"/>
              <a:cs typeface="Arial"/>
              <a:sym typeface="Arial"/>
            </a:endParaRPr>
          </a:p>
        </p:txBody>
      </p:sp>
      <p:sp>
        <p:nvSpPr>
          <p:cNvPr id="68" name="Google Shape;68;p13"/>
          <p:cNvSpPr txBox="1"/>
          <p:nvPr/>
        </p:nvSpPr>
        <p:spPr>
          <a:xfrm>
            <a:off x="11424150" y="17439975"/>
            <a:ext cx="9711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 sz="1800"/>
              <a:t>Figure 1.</a:t>
            </a:r>
            <a:r>
              <a:rPr lang="en" sz="1800"/>
              <a:t> Comparison of AI generated keyword count between a small business and a large energy  corporation</a:t>
            </a:r>
            <a:endParaRPr b="0" i="0" sz="1800" u="none" cap="none" strike="noStrike">
              <a:solidFill>
                <a:srgbClr val="000000"/>
              </a:solidFill>
              <a:latin typeface="Arial"/>
              <a:ea typeface="Arial"/>
              <a:cs typeface="Arial"/>
              <a:sym typeface="Arial"/>
            </a:endParaRPr>
          </a:p>
        </p:txBody>
      </p:sp>
      <p:sp>
        <p:nvSpPr>
          <p:cNvPr id="69" name="Google Shape;69;p13"/>
          <p:cNvSpPr txBox="1"/>
          <p:nvPr/>
        </p:nvSpPr>
        <p:spPr>
          <a:xfrm>
            <a:off x="1226052" y="17098036"/>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b="0" i="0" lang="en" sz="5400" u="none" cap="none" strike="noStrike">
                <a:solidFill>
                  <a:schemeClr val="dk1"/>
                </a:solidFill>
                <a:latin typeface="Libre Baskerville"/>
                <a:ea typeface="Libre Baskerville"/>
                <a:cs typeface="Libre Baskerville"/>
                <a:sym typeface="Libre Baskerville"/>
              </a:rPr>
              <a:t>Research Question</a:t>
            </a:r>
            <a:endParaRPr b="0" i="0" sz="4200" u="none" cap="none" strike="noStrike">
              <a:solidFill>
                <a:schemeClr val="dk1"/>
              </a:solidFill>
              <a:latin typeface="Arial"/>
              <a:ea typeface="Arial"/>
              <a:cs typeface="Arial"/>
              <a:sym typeface="Arial"/>
            </a:endParaRPr>
          </a:p>
        </p:txBody>
      </p:sp>
      <p:sp>
        <p:nvSpPr>
          <p:cNvPr id="70" name="Google Shape;70;p13"/>
          <p:cNvSpPr txBox="1"/>
          <p:nvPr/>
        </p:nvSpPr>
        <p:spPr>
          <a:xfrm>
            <a:off x="1090260" y="8671850"/>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chemeClr val="dk1"/>
                </a:solidFill>
                <a:latin typeface="Libre Baskerville"/>
                <a:ea typeface="Libre Baskerville"/>
                <a:cs typeface="Libre Baskerville"/>
                <a:sym typeface="Libre Baskerville"/>
              </a:rPr>
              <a:t>Introduction</a:t>
            </a:r>
            <a:endParaRPr b="0" i="0" sz="5400" u="none" cap="none" strike="noStrike">
              <a:solidFill>
                <a:schemeClr val="dk1"/>
              </a:solidFill>
              <a:latin typeface="Libre Baskerville"/>
              <a:ea typeface="Libre Baskerville"/>
              <a:cs typeface="Libre Baskerville"/>
              <a:sym typeface="Libre Baskerville"/>
            </a:endParaRPr>
          </a:p>
        </p:txBody>
      </p:sp>
      <p:sp>
        <p:nvSpPr>
          <p:cNvPr id="71" name="Google Shape;71;p13"/>
          <p:cNvSpPr txBox="1"/>
          <p:nvPr/>
        </p:nvSpPr>
        <p:spPr>
          <a:xfrm>
            <a:off x="1254500" y="9867638"/>
            <a:ext cx="9088500" cy="428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rPr>
              <a:t>Economic resilience: </a:t>
            </a:r>
            <a:r>
              <a:rPr lang="en" sz="1800">
                <a:solidFill>
                  <a:schemeClr val="dk1"/>
                </a:solidFill>
              </a:rPr>
              <a:t>Efficient use of remaining resources at a given point in time to produce as much as possible. </a:t>
            </a:r>
            <a:endParaRPr sz="18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rPr lang="en" sz="1800">
                <a:solidFill>
                  <a:schemeClr val="dk1"/>
                </a:solidFill>
              </a:rPr>
              <a:t>The role of businesses in supporting economic resilience is by developing resilient communities against all hazards which requires leadership from government as well as businesses. Preparing the workforce, building safe facilities, investing in supplier relationships, and connecting to the community are all key pillars of true business community resilience – from the boardroom to the storefront.</a:t>
            </a:r>
            <a:endParaRPr sz="1800">
              <a:solidFill>
                <a:schemeClr val="dk1"/>
              </a:solidFill>
            </a:endParaRPr>
          </a:p>
          <a:p>
            <a:pPr indent="0" lvl="0" marL="0" rtl="0" algn="l">
              <a:lnSpc>
                <a:spcPct val="115000"/>
              </a:lnSpc>
              <a:spcBef>
                <a:spcPts val="0"/>
              </a:spcBef>
              <a:spcAft>
                <a:spcPts val="0"/>
              </a:spcAft>
              <a:buNone/>
            </a:pPr>
            <a:r>
              <a:t/>
            </a:r>
            <a:endParaRPr sz="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The future generations will face the increasing challenges from climate change, instability, risk of pandemics and natural disasters. This will have significant impacts ranging from the global scale all the way down to our communities and local neighborhoods.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p:txBody>
      </p:sp>
      <p:sp>
        <p:nvSpPr>
          <p:cNvPr id="72" name="Google Shape;72;p13"/>
          <p:cNvSpPr txBox="1"/>
          <p:nvPr/>
        </p:nvSpPr>
        <p:spPr>
          <a:xfrm>
            <a:off x="1344275" y="18388238"/>
            <a:ext cx="86352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AutoNum type="arabicPeriod"/>
            </a:pPr>
            <a:r>
              <a:rPr lang="en" sz="1800">
                <a:solidFill>
                  <a:schemeClr val="dk1"/>
                </a:solidFill>
              </a:rPr>
              <a:t>What is the role of corporations &amp; small businesses in supporting community resilience?</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 sz="1800">
                <a:solidFill>
                  <a:schemeClr val="dk1"/>
                </a:solidFill>
              </a:rPr>
              <a:t>How are corporations defining resilience vs small businesses?</a:t>
            </a:r>
            <a:endParaRPr sz="1800">
              <a:solidFill>
                <a:schemeClr val="dk1"/>
              </a:solidFill>
            </a:endParaRPr>
          </a:p>
        </p:txBody>
      </p:sp>
      <p:sp>
        <p:nvSpPr>
          <p:cNvPr id="73" name="Google Shape;73;p13"/>
          <p:cNvSpPr txBox="1"/>
          <p:nvPr/>
        </p:nvSpPr>
        <p:spPr>
          <a:xfrm>
            <a:off x="12198000" y="4760750"/>
            <a:ext cx="8085900" cy="215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chemeClr val="dk1"/>
                </a:solidFill>
              </a:rPr>
              <a:t>Research Methodology: </a:t>
            </a:r>
            <a:endParaRPr sz="1900">
              <a:solidFill>
                <a:schemeClr val="dk1"/>
              </a:solidFill>
            </a:endParaRPr>
          </a:p>
          <a:p>
            <a:pPr indent="-349250" lvl="0" marL="457200" rtl="0" algn="l">
              <a:lnSpc>
                <a:spcPct val="115000"/>
              </a:lnSpc>
              <a:spcBef>
                <a:spcPts val="0"/>
              </a:spcBef>
              <a:spcAft>
                <a:spcPts val="0"/>
              </a:spcAft>
              <a:buSzPts val="1900"/>
              <a:buChar char="●"/>
            </a:pPr>
            <a:r>
              <a:rPr lang="en" sz="1900">
                <a:solidFill>
                  <a:srgbClr val="1A1A1A"/>
                </a:solidFill>
              </a:rPr>
              <a:t>Thematic analysis, </a:t>
            </a:r>
            <a:endParaRPr sz="1900">
              <a:solidFill>
                <a:srgbClr val="1A1A1A"/>
              </a:solidFill>
            </a:endParaRPr>
          </a:p>
          <a:p>
            <a:pPr indent="-349250" lvl="0" marL="457200" rtl="0" algn="l">
              <a:lnSpc>
                <a:spcPct val="115000"/>
              </a:lnSpc>
              <a:spcBef>
                <a:spcPts val="0"/>
              </a:spcBef>
              <a:spcAft>
                <a:spcPts val="0"/>
              </a:spcAft>
              <a:buSzPts val="1900"/>
              <a:buChar char="●"/>
            </a:pPr>
            <a:r>
              <a:rPr lang="en" sz="1900">
                <a:solidFill>
                  <a:srgbClr val="1A1A1A"/>
                </a:solidFill>
              </a:rPr>
              <a:t>Transcription AI, </a:t>
            </a:r>
            <a:endParaRPr sz="1900">
              <a:solidFill>
                <a:srgbClr val="1A1A1A"/>
              </a:solidFill>
            </a:endParaRPr>
          </a:p>
          <a:p>
            <a:pPr indent="-349250" lvl="0" marL="457200" rtl="0" algn="l">
              <a:lnSpc>
                <a:spcPct val="115000"/>
              </a:lnSpc>
              <a:spcBef>
                <a:spcPts val="0"/>
              </a:spcBef>
              <a:spcAft>
                <a:spcPts val="0"/>
              </a:spcAft>
              <a:buSzPts val="1900"/>
              <a:buChar char="●"/>
            </a:pPr>
            <a:r>
              <a:rPr lang="en" sz="1900">
                <a:solidFill>
                  <a:srgbClr val="1A1A1A"/>
                </a:solidFill>
              </a:rPr>
              <a:t>Qualitative research methods</a:t>
            </a:r>
            <a:endParaRPr sz="1900">
              <a:solidFill>
                <a:schemeClr val="dk1"/>
              </a:solidFill>
            </a:endParaRPr>
          </a:p>
          <a:p>
            <a:pPr indent="-349250" lvl="0" marL="457200" rtl="0" algn="l">
              <a:lnSpc>
                <a:spcPct val="115000"/>
              </a:lnSpc>
              <a:spcBef>
                <a:spcPts val="0"/>
              </a:spcBef>
              <a:spcAft>
                <a:spcPts val="0"/>
              </a:spcAft>
              <a:buSzPts val="1900"/>
              <a:buChar char="●"/>
            </a:pPr>
            <a:r>
              <a:rPr lang="en" sz="1900">
                <a:solidFill>
                  <a:schemeClr val="dk1"/>
                </a:solidFill>
              </a:rPr>
              <a:t>In-depth key informant interviews</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Case Study</a:t>
            </a:r>
            <a:endParaRPr sz="1900">
              <a:solidFill>
                <a:schemeClr val="dk1"/>
              </a:solidFill>
            </a:endParaRPr>
          </a:p>
        </p:txBody>
      </p:sp>
      <p:sp>
        <p:nvSpPr>
          <p:cNvPr id="74" name="Google Shape;74;p13"/>
          <p:cNvSpPr txBox="1"/>
          <p:nvPr/>
        </p:nvSpPr>
        <p:spPr>
          <a:xfrm>
            <a:off x="12139525" y="7265276"/>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rgbClr val="1A1A1A"/>
                </a:solidFill>
                <a:latin typeface="Libre Baskerville"/>
                <a:ea typeface="Libre Baskerville"/>
                <a:cs typeface="Libre Baskerville"/>
                <a:sym typeface="Libre Baskerville"/>
              </a:rPr>
              <a:t>Expected</a:t>
            </a:r>
            <a:r>
              <a:rPr lang="en" sz="5400">
                <a:solidFill>
                  <a:srgbClr val="00FF00"/>
                </a:solidFill>
                <a:latin typeface="Libre Baskerville"/>
                <a:ea typeface="Libre Baskerville"/>
                <a:cs typeface="Libre Baskerville"/>
                <a:sym typeface="Libre Baskerville"/>
              </a:rPr>
              <a:t> </a:t>
            </a:r>
            <a:r>
              <a:rPr lang="en" sz="5400">
                <a:solidFill>
                  <a:schemeClr val="dk1"/>
                </a:solidFill>
                <a:latin typeface="Libre Baskerville"/>
                <a:ea typeface="Libre Baskerville"/>
                <a:cs typeface="Libre Baskerville"/>
                <a:sym typeface="Libre Baskerville"/>
              </a:rPr>
              <a:t>Data Sources</a:t>
            </a:r>
            <a:endParaRPr b="0" i="0" sz="4200" u="none" cap="none" strike="noStrike">
              <a:solidFill>
                <a:schemeClr val="dk1"/>
              </a:solidFill>
              <a:latin typeface="Arial"/>
              <a:ea typeface="Arial"/>
              <a:cs typeface="Arial"/>
              <a:sym typeface="Arial"/>
            </a:endParaRPr>
          </a:p>
        </p:txBody>
      </p:sp>
      <p:sp>
        <p:nvSpPr>
          <p:cNvPr id="75" name="Google Shape;75;p13"/>
          <p:cNvSpPr txBox="1"/>
          <p:nvPr/>
        </p:nvSpPr>
        <p:spPr>
          <a:xfrm>
            <a:off x="12274198" y="8514235"/>
            <a:ext cx="8635200" cy="3247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1A1A1A"/>
              </a:buClr>
              <a:buSzPts val="2000"/>
              <a:buAutoNum type="arabicPeriod"/>
            </a:pPr>
            <a:r>
              <a:rPr lang="en" sz="2000">
                <a:solidFill>
                  <a:srgbClr val="1A1A1A"/>
                </a:solidFill>
              </a:rPr>
              <a:t>Action 15 Hub Workshop</a:t>
            </a:r>
            <a:endParaRPr sz="2000">
              <a:solidFill>
                <a:srgbClr val="1A1A1A"/>
              </a:solidFill>
            </a:endParaRPr>
          </a:p>
          <a:p>
            <a:pPr indent="-355600" lvl="0" marL="457200" rtl="0" algn="l">
              <a:spcBef>
                <a:spcPts val="0"/>
              </a:spcBef>
              <a:spcAft>
                <a:spcPts val="0"/>
              </a:spcAft>
              <a:buClr>
                <a:srgbClr val="1A1A1A"/>
              </a:buClr>
              <a:buSzPts val="2000"/>
              <a:buAutoNum type="arabicPeriod"/>
            </a:pPr>
            <a:r>
              <a:rPr lang="en" sz="2000">
                <a:solidFill>
                  <a:srgbClr val="1A1A1A"/>
                </a:solidFill>
              </a:rPr>
              <a:t>Interview with small business owner, </a:t>
            </a:r>
            <a:r>
              <a:rPr lang="en" sz="2000">
                <a:solidFill>
                  <a:schemeClr val="dk1"/>
                </a:solidFill>
              </a:rPr>
              <a:t>particularly community minded / sustainability focused</a:t>
            </a:r>
            <a:endParaRPr sz="2000">
              <a:solidFill>
                <a:schemeClr val="dk1"/>
              </a:solidFill>
            </a:endParaRPr>
          </a:p>
          <a:p>
            <a:pPr indent="-355600" lvl="0" marL="457200" rtl="0" algn="l">
              <a:lnSpc>
                <a:spcPct val="115000"/>
              </a:lnSpc>
              <a:spcBef>
                <a:spcPts val="0"/>
              </a:spcBef>
              <a:spcAft>
                <a:spcPts val="0"/>
              </a:spcAft>
              <a:buClr>
                <a:srgbClr val="1A1A1A"/>
              </a:buClr>
              <a:buSzPts val="2000"/>
              <a:buAutoNum type="arabicPeriod"/>
            </a:pPr>
            <a:r>
              <a:rPr lang="en" sz="2000">
                <a:solidFill>
                  <a:schemeClr val="dk1"/>
                </a:solidFill>
              </a:rPr>
              <a:t>Resilient and Renewable Energy Workshop - HECO</a:t>
            </a:r>
            <a:endParaRPr sz="2000">
              <a:solidFill>
                <a:srgbClr val="1A1A1A"/>
              </a:solidFill>
            </a:endParaRPr>
          </a:p>
          <a:p>
            <a:pPr indent="0" lvl="0" marL="914400" rtl="0" algn="l">
              <a:spcBef>
                <a:spcPts val="0"/>
              </a:spcBef>
              <a:spcAft>
                <a:spcPts val="0"/>
              </a:spcAft>
              <a:buNone/>
            </a:pPr>
            <a:r>
              <a:t/>
            </a:r>
            <a:endParaRPr sz="2000">
              <a:solidFill>
                <a:srgbClr val="1A1A1A"/>
              </a:solidFill>
            </a:endParaRPr>
          </a:p>
          <a:p>
            <a:pPr indent="-355600" lvl="0" marL="457200" rtl="0" algn="l">
              <a:spcBef>
                <a:spcPts val="0"/>
              </a:spcBef>
              <a:spcAft>
                <a:spcPts val="0"/>
              </a:spcAft>
              <a:buClr>
                <a:srgbClr val="1A1A1A"/>
              </a:buClr>
              <a:buSzPts val="2000"/>
              <a:buChar char="➔"/>
            </a:pPr>
            <a:r>
              <a:rPr lang="en" sz="2000">
                <a:solidFill>
                  <a:srgbClr val="1A1A1A"/>
                </a:solidFill>
              </a:rPr>
              <a:t> Conversation data</a:t>
            </a:r>
            <a:endParaRPr sz="2000">
              <a:solidFill>
                <a:srgbClr val="1A1A1A"/>
              </a:solidFill>
            </a:endParaRPr>
          </a:p>
          <a:p>
            <a:pPr indent="-355600" lvl="0" marL="457200" rtl="0" algn="l">
              <a:spcBef>
                <a:spcPts val="0"/>
              </a:spcBef>
              <a:spcAft>
                <a:spcPts val="0"/>
              </a:spcAft>
              <a:buClr>
                <a:srgbClr val="1A1A1A"/>
              </a:buClr>
              <a:buSzPts val="2000"/>
              <a:buChar char="➔"/>
            </a:pPr>
            <a:r>
              <a:rPr lang="en" sz="2000">
                <a:solidFill>
                  <a:srgbClr val="1A1A1A"/>
                </a:solidFill>
              </a:rPr>
              <a:t> Focus group discussions</a:t>
            </a:r>
            <a:endParaRPr sz="2000">
              <a:solidFill>
                <a:srgbClr val="1A1A1A"/>
              </a:solidFill>
            </a:endParaRPr>
          </a:p>
          <a:p>
            <a:pPr indent="-355600" lvl="0" marL="457200" rtl="0" algn="l">
              <a:spcBef>
                <a:spcPts val="0"/>
              </a:spcBef>
              <a:spcAft>
                <a:spcPts val="0"/>
              </a:spcAft>
              <a:buClr>
                <a:srgbClr val="1A1A1A"/>
              </a:buClr>
              <a:buSzPts val="2000"/>
              <a:buChar char="➔"/>
            </a:pPr>
            <a:r>
              <a:rPr lang="en" sz="2000">
                <a:solidFill>
                  <a:srgbClr val="1A1A1A"/>
                </a:solidFill>
              </a:rPr>
              <a:t>Key informant interviews</a:t>
            </a:r>
            <a:endParaRPr sz="2000">
              <a:solidFill>
                <a:srgbClr val="1A1A1A"/>
              </a:solidFill>
            </a:endParaRPr>
          </a:p>
          <a:p>
            <a:pPr indent="0" lvl="0" marL="914400" rtl="0" algn="l">
              <a:spcBef>
                <a:spcPts val="0"/>
              </a:spcBef>
              <a:spcAft>
                <a:spcPts val="0"/>
              </a:spcAft>
              <a:buNone/>
            </a:pPr>
            <a:br>
              <a:rPr lang="en" sz="1800">
                <a:solidFill>
                  <a:srgbClr val="1A1A1A"/>
                </a:solidFill>
              </a:rPr>
            </a:br>
            <a:endParaRPr sz="1800">
              <a:solidFill>
                <a:srgbClr val="1A1A1A"/>
              </a:solidFill>
            </a:endParaRPr>
          </a:p>
        </p:txBody>
      </p:sp>
      <p:sp>
        <p:nvSpPr>
          <p:cNvPr id="76" name="Google Shape;76;p13"/>
          <p:cNvSpPr txBox="1"/>
          <p:nvPr/>
        </p:nvSpPr>
        <p:spPr>
          <a:xfrm>
            <a:off x="1254500" y="4994250"/>
            <a:ext cx="9088500" cy="34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50">
                <a:solidFill>
                  <a:schemeClr val="dk1"/>
                </a:solidFill>
              </a:rPr>
              <a:t>Action 15 Community Resilience Research is a continuation of the Ola Resilience Strategy for O”ahu created in 2019: </a:t>
            </a:r>
            <a:r>
              <a:rPr lang="en" sz="1850" u="sng">
                <a:solidFill>
                  <a:srgbClr val="1155CC"/>
                </a:solidFill>
                <a:hlinkClick r:id="rId3">
                  <a:extLst>
                    <a:ext uri="{A12FA001-AC4F-418D-AE19-62706E023703}">
                      <ahyp:hlinkClr val="tx"/>
                    </a:ext>
                  </a:extLst>
                </a:hlinkClick>
              </a:rPr>
              <a:t>https://resilientoahu.org/resilience-strategy</a:t>
            </a:r>
            <a:r>
              <a:rPr lang="en" sz="1850">
                <a:solidFill>
                  <a:schemeClr val="dk1"/>
                </a:solidFill>
              </a:rPr>
              <a:t>. It is more focused on “Bouncing Forward” after natural disasters. The goal of this research is to identify 8-16 possible sites for Community Resilience Hubs in major planning areas of O’ahu. Community Resilience Hubs are community-led initiatives and are based on already existing organizations which provide support to their local communities. These Hubs are often run by an existing non-profit, operate in collaboration with local government and serve immediate and surrounding neighborhoods. They operate during blue skies and gray skies or during emergencies and offer essential services.</a:t>
            </a:r>
            <a:endParaRPr sz="1850"/>
          </a:p>
        </p:txBody>
      </p:sp>
      <p:sp>
        <p:nvSpPr>
          <p:cNvPr id="77" name="Google Shape;77;p13"/>
          <p:cNvSpPr txBox="1"/>
          <p:nvPr/>
        </p:nvSpPr>
        <p:spPr>
          <a:xfrm>
            <a:off x="11271762" y="20191801"/>
            <a:ext cx="10395600" cy="1803900"/>
          </a:xfrm>
          <a:prstGeom prst="rect">
            <a:avLst/>
          </a:prstGeom>
          <a:noFill/>
          <a:ln>
            <a:noFill/>
          </a:ln>
        </p:spPr>
        <p:txBody>
          <a:bodyPr anchorCtr="0" anchor="t" bIns="131000" lIns="262100" spcFirstLastPara="1" rIns="262100" wrap="square" tIns="131000">
            <a:spAutoFit/>
          </a:bodyPr>
          <a:lstStyle/>
          <a:p>
            <a:pPr indent="0" lvl="0" marL="0" marR="0" rtl="0" algn="l">
              <a:lnSpc>
                <a:spcPct val="100000"/>
              </a:lnSpc>
              <a:spcBef>
                <a:spcPts val="0"/>
              </a:spcBef>
              <a:spcAft>
                <a:spcPts val="0"/>
              </a:spcAft>
              <a:buClr>
                <a:srgbClr val="000000"/>
              </a:buClr>
              <a:buSzPts val="2700"/>
              <a:buFont typeface="Arial"/>
              <a:buNone/>
            </a:pPr>
            <a:r>
              <a:rPr i="1" lang="en" sz="2000">
                <a:solidFill>
                  <a:schemeClr val="dk1"/>
                </a:solidFill>
                <a:highlight>
                  <a:srgbClr val="DCECD5"/>
                </a:highlight>
              </a:rPr>
              <a:t>“Taking into account resilience and reliability, we have to make sure that at the end of the day, the lights stay on, and we look for opportunities to to improve resilience so that we can, you know, withstand these types of events that may occur.”</a:t>
            </a:r>
            <a:endParaRPr i="1" sz="2000">
              <a:solidFill>
                <a:schemeClr val="dk1"/>
              </a:solidFill>
              <a:highlight>
                <a:srgbClr val="DCECD5"/>
              </a:highlight>
            </a:endParaRPr>
          </a:p>
          <a:p>
            <a:pPr indent="0" lvl="0" marL="0" marR="0" rtl="0" algn="l">
              <a:lnSpc>
                <a:spcPct val="100000"/>
              </a:lnSpc>
              <a:spcBef>
                <a:spcPts val="0"/>
              </a:spcBef>
              <a:spcAft>
                <a:spcPts val="0"/>
              </a:spcAft>
              <a:buClr>
                <a:srgbClr val="000000"/>
              </a:buClr>
              <a:buSzPts val="2700"/>
              <a:buFont typeface="Arial"/>
              <a:buNone/>
            </a:pPr>
            <a:r>
              <a:t/>
            </a:r>
            <a:endParaRPr i="1" sz="2000">
              <a:solidFill>
                <a:schemeClr val="dk1"/>
              </a:solidFill>
              <a:highlight>
                <a:srgbClr val="FFFFFF"/>
              </a:highlight>
            </a:endParaRPr>
          </a:p>
          <a:p>
            <a:pPr indent="-355600" lvl="0" marL="6858000" marR="0" rtl="0" algn="l">
              <a:lnSpc>
                <a:spcPct val="100000"/>
              </a:lnSpc>
              <a:spcBef>
                <a:spcPts val="0"/>
              </a:spcBef>
              <a:spcAft>
                <a:spcPts val="0"/>
              </a:spcAft>
              <a:buClr>
                <a:schemeClr val="dk1"/>
              </a:buClr>
              <a:buSzPts val="2000"/>
              <a:buFont typeface="Arial"/>
              <a:buChar char="-"/>
            </a:pPr>
            <a:r>
              <a:rPr i="1" lang="en" sz="2000">
                <a:solidFill>
                  <a:schemeClr val="dk1"/>
                </a:solidFill>
              </a:rPr>
              <a:t>HECO</a:t>
            </a:r>
            <a:endParaRPr b="0" i="1" sz="2000" u="none" cap="none" strike="noStrike">
              <a:solidFill>
                <a:schemeClr val="dk1"/>
              </a:solidFill>
              <a:latin typeface="Arial"/>
              <a:ea typeface="Arial"/>
              <a:cs typeface="Arial"/>
              <a:sym typeface="Arial"/>
            </a:endParaRPr>
          </a:p>
        </p:txBody>
      </p:sp>
      <p:sp>
        <p:nvSpPr>
          <p:cNvPr id="78" name="Google Shape;78;p13"/>
          <p:cNvSpPr txBox="1"/>
          <p:nvPr/>
        </p:nvSpPr>
        <p:spPr>
          <a:xfrm>
            <a:off x="22692450" y="16075049"/>
            <a:ext cx="8895900" cy="1095900"/>
          </a:xfrm>
          <a:prstGeom prst="rect">
            <a:avLst/>
          </a:prstGeom>
          <a:gradFill>
            <a:gsLst>
              <a:gs pos="0">
                <a:srgbClr val="DFE9FB"/>
              </a:gs>
              <a:gs pos="100000">
                <a:srgbClr val="6E9BE7"/>
              </a:gs>
            </a:gsLst>
            <a:lin ang="5400012" scaled="0"/>
          </a:gradFill>
          <a:ln>
            <a:noFill/>
          </a:ln>
        </p:spPr>
        <p:txBody>
          <a:bodyPr anchorCtr="0" anchor="t" bIns="131000" lIns="262100" spcFirstLastPara="1" rIns="262100" wrap="square" tIns="131000">
            <a:spAutoFit/>
          </a:bodyPr>
          <a:lstStyle/>
          <a:p>
            <a:pPr indent="0" lvl="0" marL="0" marR="0" rtl="0" algn="ctr">
              <a:lnSpc>
                <a:spcPct val="100000"/>
              </a:lnSpc>
              <a:spcBef>
                <a:spcPts val="0"/>
              </a:spcBef>
              <a:spcAft>
                <a:spcPts val="0"/>
              </a:spcAft>
              <a:buClr>
                <a:srgbClr val="000000"/>
              </a:buClr>
              <a:buSzPts val="5400"/>
              <a:buFont typeface="Arial"/>
              <a:buNone/>
            </a:pPr>
            <a:r>
              <a:rPr lang="en" sz="5400">
                <a:solidFill>
                  <a:schemeClr val="dk1"/>
                </a:solidFill>
                <a:latin typeface="Libre Baskerville"/>
                <a:ea typeface="Libre Baskerville"/>
                <a:cs typeface="Libre Baskerville"/>
                <a:sym typeface="Libre Baskerville"/>
              </a:rPr>
              <a:t>Research Importance</a:t>
            </a:r>
            <a:endParaRPr b="0" i="0" sz="4200" u="none" cap="none" strike="noStrike">
              <a:solidFill>
                <a:schemeClr val="dk1"/>
              </a:solidFill>
              <a:latin typeface="Arial"/>
              <a:ea typeface="Arial"/>
              <a:cs typeface="Arial"/>
              <a:sym typeface="Arial"/>
            </a:endParaRPr>
          </a:p>
        </p:txBody>
      </p:sp>
      <p:pic>
        <p:nvPicPr>
          <p:cNvPr id="79" name="Google Shape;79;p13"/>
          <p:cNvPicPr preferRelativeResize="0"/>
          <p:nvPr/>
        </p:nvPicPr>
        <p:blipFill rotWithShape="1">
          <a:blip r:embed="rId4">
            <a:alphaModFix/>
          </a:blip>
          <a:srcRect b="26862" l="0" r="0" t="26862"/>
          <a:stretch/>
        </p:blipFill>
        <p:spPr>
          <a:xfrm>
            <a:off x="22770675" y="3836225"/>
            <a:ext cx="8635197" cy="2997001"/>
          </a:xfrm>
          <a:prstGeom prst="rect">
            <a:avLst/>
          </a:prstGeom>
          <a:noFill/>
          <a:ln>
            <a:noFill/>
          </a:ln>
        </p:spPr>
      </p:pic>
      <p:pic>
        <p:nvPicPr>
          <p:cNvPr id="80" name="Google Shape;80;p13"/>
          <p:cNvPicPr preferRelativeResize="0"/>
          <p:nvPr/>
        </p:nvPicPr>
        <p:blipFill>
          <a:blip r:embed="rId5">
            <a:alphaModFix/>
          </a:blip>
          <a:stretch>
            <a:fillRect/>
          </a:stretch>
        </p:blipFill>
        <p:spPr>
          <a:xfrm>
            <a:off x="-633775" y="-62600"/>
            <a:ext cx="5179062" cy="3718925"/>
          </a:xfrm>
          <a:prstGeom prst="rect">
            <a:avLst/>
          </a:prstGeom>
          <a:noFill/>
          <a:ln>
            <a:noFill/>
          </a:ln>
        </p:spPr>
      </p:pic>
      <p:pic>
        <p:nvPicPr>
          <p:cNvPr id="81" name="Google Shape;81;p13"/>
          <p:cNvPicPr preferRelativeResize="0"/>
          <p:nvPr/>
        </p:nvPicPr>
        <p:blipFill>
          <a:blip r:embed="rId6">
            <a:alphaModFix/>
          </a:blip>
          <a:stretch>
            <a:fillRect/>
          </a:stretch>
        </p:blipFill>
        <p:spPr>
          <a:xfrm>
            <a:off x="29681899" y="250713"/>
            <a:ext cx="2874475" cy="2639400"/>
          </a:xfrm>
          <a:prstGeom prst="rect">
            <a:avLst/>
          </a:prstGeom>
          <a:noFill/>
          <a:ln>
            <a:noFill/>
          </a:ln>
        </p:spPr>
      </p:pic>
      <p:pic>
        <p:nvPicPr>
          <p:cNvPr id="82" name="Google Shape;82;p13"/>
          <p:cNvPicPr preferRelativeResize="0"/>
          <p:nvPr/>
        </p:nvPicPr>
        <p:blipFill>
          <a:blip r:embed="rId7">
            <a:alphaModFix/>
          </a:blip>
          <a:stretch>
            <a:fillRect/>
          </a:stretch>
        </p:blipFill>
        <p:spPr>
          <a:xfrm>
            <a:off x="2473950" y="603163"/>
            <a:ext cx="3729416" cy="2997000"/>
          </a:xfrm>
          <a:prstGeom prst="rect">
            <a:avLst/>
          </a:prstGeom>
          <a:noFill/>
          <a:ln>
            <a:noFill/>
          </a:ln>
        </p:spPr>
      </p:pic>
      <p:pic>
        <p:nvPicPr>
          <p:cNvPr id="83" name="Google Shape;83;p13"/>
          <p:cNvPicPr preferRelativeResize="0"/>
          <p:nvPr/>
        </p:nvPicPr>
        <p:blipFill>
          <a:blip r:embed="rId8">
            <a:alphaModFix/>
          </a:blip>
          <a:stretch>
            <a:fillRect/>
          </a:stretch>
        </p:blipFill>
        <p:spPr>
          <a:xfrm>
            <a:off x="9201938" y="20516575"/>
            <a:ext cx="1285444" cy="1098900"/>
          </a:xfrm>
          <a:prstGeom prst="rect">
            <a:avLst/>
          </a:prstGeom>
          <a:noFill/>
          <a:ln>
            <a:noFill/>
          </a:ln>
        </p:spPr>
      </p:pic>
      <p:pic>
        <p:nvPicPr>
          <p:cNvPr id="84" name="Google Shape;84;p13"/>
          <p:cNvPicPr preferRelativeResize="0"/>
          <p:nvPr/>
        </p:nvPicPr>
        <p:blipFill>
          <a:blip r:embed="rId9">
            <a:alphaModFix/>
          </a:blip>
          <a:stretch>
            <a:fillRect/>
          </a:stretch>
        </p:blipFill>
        <p:spPr>
          <a:xfrm>
            <a:off x="27589203" y="515578"/>
            <a:ext cx="3084225" cy="2298250"/>
          </a:xfrm>
          <a:prstGeom prst="rect">
            <a:avLst/>
          </a:prstGeom>
          <a:noFill/>
          <a:ln>
            <a:noFill/>
          </a:ln>
        </p:spPr>
      </p:pic>
      <p:pic>
        <p:nvPicPr>
          <p:cNvPr id="85" name="Google Shape;85;p13" title="Chart"/>
          <p:cNvPicPr preferRelativeResize="0"/>
          <p:nvPr/>
        </p:nvPicPr>
        <p:blipFill>
          <a:blip r:embed="rId10">
            <a:alphaModFix/>
          </a:blip>
          <a:stretch>
            <a:fillRect/>
          </a:stretch>
        </p:blipFill>
        <p:spPr>
          <a:xfrm>
            <a:off x="11989224" y="11350772"/>
            <a:ext cx="8960700" cy="5851429"/>
          </a:xfrm>
          <a:prstGeom prst="rect">
            <a:avLst/>
          </a:prstGeom>
          <a:noFill/>
          <a:ln>
            <a:noFill/>
          </a:ln>
        </p:spPr>
      </p:pic>
      <p:sp>
        <p:nvSpPr>
          <p:cNvPr id="86" name="Google Shape;86;p13"/>
          <p:cNvSpPr txBox="1"/>
          <p:nvPr/>
        </p:nvSpPr>
        <p:spPr>
          <a:xfrm>
            <a:off x="22618275" y="17306075"/>
            <a:ext cx="9938100" cy="5105400"/>
          </a:xfrm>
          <a:prstGeom prst="rect">
            <a:avLst/>
          </a:prstGeom>
          <a:noFill/>
          <a:ln>
            <a:noFill/>
          </a:ln>
        </p:spPr>
        <p:txBody>
          <a:bodyPr anchorCtr="0" anchor="t" bIns="131000" lIns="262100" spcFirstLastPara="1" rIns="262100" wrap="square" tIns="131000">
            <a:spAutoFit/>
          </a:bodyPr>
          <a:lstStyle/>
          <a:p>
            <a:pPr indent="0" lvl="0" marL="0" marR="0" rtl="0" algn="l">
              <a:lnSpc>
                <a:spcPct val="100000"/>
              </a:lnSpc>
              <a:spcBef>
                <a:spcPts val="0"/>
              </a:spcBef>
              <a:spcAft>
                <a:spcPts val="0"/>
              </a:spcAft>
              <a:buClr>
                <a:srgbClr val="000000"/>
              </a:buClr>
              <a:buSzPts val="2700"/>
              <a:buFont typeface="Arial"/>
              <a:buNone/>
            </a:pPr>
            <a:r>
              <a:rPr lang="en" sz="1850">
                <a:solidFill>
                  <a:schemeClr val="dk1"/>
                </a:solidFill>
              </a:rPr>
              <a:t>The coronavirus crisis is an example which holds significant lessons that can help us address climate change if we make greater economic and environmental resiliency core to our planning for the recovery ahead. The scope and magnitude of this crisis and the long shadow it casted, it is vital to address if the world can afford to pay attention to climate change and the broader sustainability agenda at this time.</a:t>
            </a:r>
            <a:endParaRPr sz="1850">
              <a:solidFill>
                <a:schemeClr val="dk1"/>
              </a:solidFill>
            </a:endParaRPr>
          </a:p>
          <a:p>
            <a:pPr indent="0" lvl="0" marL="0" marR="0" rtl="0" algn="l">
              <a:lnSpc>
                <a:spcPct val="100000"/>
              </a:lnSpc>
              <a:spcBef>
                <a:spcPts val="0"/>
              </a:spcBef>
              <a:spcAft>
                <a:spcPts val="0"/>
              </a:spcAft>
              <a:buClr>
                <a:srgbClr val="000000"/>
              </a:buClr>
              <a:buSzPts val="2700"/>
              <a:buFont typeface="Arial"/>
              <a:buNone/>
            </a:pPr>
            <a:r>
              <a:t/>
            </a:r>
            <a:endParaRPr sz="1850">
              <a:solidFill>
                <a:schemeClr val="dk1"/>
              </a:solidFill>
            </a:endParaRPr>
          </a:p>
          <a:p>
            <a:pPr indent="0" lvl="0" marL="0" marR="0" rtl="0" algn="l">
              <a:lnSpc>
                <a:spcPct val="100000"/>
              </a:lnSpc>
              <a:spcBef>
                <a:spcPts val="0"/>
              </a:spcBef>
              <a:spcAft>
                <a:spcPts val="0"/>
              </a:spcAft>
              <a:buClr>
                <a:srgbClr val="000000"/>
              </a:buClr>
              <a:buSzPts val="2700"/>
              <a:buFont typeface="Arial"/>
              <a:buNone/>
            </a:pPr>
            <a:r>
              <a:rPr lang="en" sz="1850">
                <a:solidFill>
                  <a:schemeClr val="dk1"/>
                </a:solidFill>
              </a:rPr>
              <a:t>Not only does the climate action remain critical over the next decade, but investments in climate resilient infrastructure and the transition to a lower-carbon future can drive significant near-term job creation while increasing economic and environmental resiliency. </a:t>
            </a:r>
            <a:endParaRPr sz="1850">
              <a:solidFill>
                <a:schemeClr val="dk1"/>
              </a:solidFill>
            </a:endParaRPr>
          </a:p>
          <a:p>
            <a:pPr indent="0" lvl="0" marL="0" marR="0" rtl="0" algn="l">
              <a:lnSpc>
                <a:spcPct val="100000"/>
              </a:lnSpc>
              <a:spcBef>
                <a:spcPts val="0"/>
              </a:spcBef>
              <a:spcAft>
                <a:spcPts val="0"/>
              </a:spcAft>
              <a:buClr>
                <a:srgbClr val="000000"/>
              </a:buClr>
              <a:buSzPts val="2700"/>
              <a:buFont typeface="Arial"/>
              <a:buNone/>
            </a:pPr>
            <a:r>
              <a:t/>
            </a:r>
            <a:endParaRPr sz="1850">
              <a:solidFill>
                <a:schemeClr val="dk1"/>
              </a:solidFill>
            </a:endParaRPr>
          </a:p>
          <a:p>
            <a:pPr indent="0" lvl="0" marL="0" marR="0" rtl="0" algn="l">
              <a:lnSpc>
                <a:spcPct val="100000"/>
              </a:lnSpc>
              <a:spcBef>
                <a:spcPts val="0"/>
              </a:spcBef>
              <a:spcAft>
                <a:spcPts val="0"/>
              </a:spcAft>
              <a:buClr>
                <a:srgbClr val="000000"/>
              </a:buClr>
              <a:buSzPts val="2700"/>
              <a:buFont typeface="Arial"/>
              <a:buNone/>
            </a:pPr>
            <a:r>
              <a:rPr lang="en" sz="1850">
                <a:solidFill>
                  <a:schemeClr val="dk1"/>
                </a:solidFill>
              </a:rPr>
              <a:t>I believe that it is important that we understand these terms as they are popular concepts that are driving the goals of organizations across the globe. While sustainability looks at how current generations can meet their needs without compromising that ability for future generations, resilience considers a system’s ability to prepare for threats, absorb impacts, and to recover and adapt from disruptive events.</a:t>
            </a:r>
            <a:endParaRPr sz="1850">
              <a:solidFill>
                <a:srgbClr val="7F7F7F"/>
              </a:solidFill>
            </a:endParaRPr>
          </a:p>
          <a:p>
            <a:pPr indent="0" lvl="0" marL="0" marR="0" rtl="0" algn="l">
              <a:lnSpc>
                <a:spcPct val="100000"/>
              </a:lnSpc>
              <a:spcBef>
                <a:spcPts val="0"/>
              </a:spcBef>
              <a:spcAft>
                <a:spcPts val="0"/>
              </a:spcAft>
              <a:buClr>
                <a:srgbClr val="000000"/>
              </a:buClr>
              <a:buSzPts val="2700"/>
              <a:buFont typeface="Arial"/>
              <a:buNone/>
            </a:pPr>
            <a:r>
              <a:t/>
            </a:r>
            <a:endParaRPr sz="1850">
              <a:solidFill>
                <a:srgbClr val="7F7F7F"/>
              </a:solidFill>
            </a:endParaRPr>
          </a:p>
          <a:p>
            <a:pPr indent="0" lvl="0" marL="0" marR="0" rtl="0" algn="l">
              <a:lnSpc>
                <a:spcPct val="100000"/>
              </a:lnSpc>
              <a:spcBef>
                <a:spcPts val="0"/>
              </a:spcBef>
              <a:spcAft>
                <a:spcPts val="0"/>
              </a:spcAft>
              <a:buClr>
                <a:srgbClr val="000000"/>
              </a:buClr>
              <a:buSzPts val="2700"/>
              <a:buFont typeface="Arial"/>
              <a:buNone/>
            </a:pPr>
            <a:r>
              <a:t/>
            </a:r>
            <a:endParaRPr sz="1850">
              <a:solidFill>
                <a:srgbClr val="7F7F7F"/>
              </a:solidFill>
            </a:endParaRPr>
          </a:p>
        </p:txBody>
      </p:sp>
      <p:pic>
        <p:nvPicPr>
          <p:cNvPr id="87" name="Google Shape;87;p13"/>
          <p:cNvPicPr preferRelativeResize="0"/>
          <p:nvPr/>
        </p:nvPicPr>
        <p:blipFill>
          <a:blip r:embed="rId11">
            <a:alphaModFix/>
          </a:blip>
          <a:stretch>
            <a:fillRect/>
          </a:stretch>
        </p:blipFill>
        <p:spPr>
          <a:xfrm>
            <a:off x="1112325" y="20516583"/>
            <a:ext cx="1285425" cy="1306566"/>
          </a:xfrm>
          <a:prstGeom prst="rect">
            <a:avLst/>
          </a:prstGeom>
          <a:noFill/>
          <a:ln>
            <a:noFill/>
          </a:ln>
        </p:spPr>
      </p:pic>
      <p:sp>
        <p:nvSpPr>
          <p:cNvPr id="88" name="Google Shape;88;p13"/>
          <p:cNvSpPr txBox="1"/>
          <p:nvPr/>
        </p:nvSpPr>
        <p:spPr>
          <a:xfrm>
            <a:off x="1158200" y="19831213"/>
            <a:ext cx="1595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 sz="1500">
                <a:solidFill>
                  <a:schemeClr val="dk1"/>
                </a:solidFill>
              </a:rPr>
              <a:t>QR Link to </a:t>
            </a:r>
            <a:endParaRPr b="1" sz="15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lang="en" sz="1500">
                <a:solidFill>
                  <a:schemeClr val="dk1"/>
                </a:solidFill>
              </a:rPr>
              <a:t>Citations</a:t>
            </a:r>
            <a:endParaRPr b="0" i="0" sz="1500" u="none" cap="none" strike="noStrike">
              <a:solidFill>
                <a:schemeClr val="dk1"/>
              </a:solidFill>
              <a:latin typeface="Arial"/>
              <a:ea typeface="Arial"/>
              <a:cs typeface="Arial"/>
              <a:sym typeface="Arial"/>
            </a:endParaRPr>
          </a:p>
        </p:txBody>
      </p:sp>
      <p:sp>
        <p:nvSpPr>
          <p:cNvPr id="89" name="Google Shape;89;p13"/>
          <p:cNvSpPr txBox="1"/>
          <p:nvPr/>
        </p:nvSpPr>
        <p:spPr>
          <a:xfrm>
            <a:off x="22755750" y="7011300"/>
            <a:ext cx="971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rPr>
              <a:t>Image 1. Example workshop focus group from the Ko’olauloa Region</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