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5143500" cx="9144000"/>
  <p:notesSz cx="6858000" cy="9144000"/>
  <p:embeddedFontLst>
    <p:embeddedFont>
      <p:font typeface="Playfair Display"/>
      <p:regular r:id="rId7"/>
      <p:bold r:id="rId8"/>
      <p:italic r:id="rId9"/>
      <p:boldItalic r:id="rId10"/>
    </p:embeddedFont>
    <p:embeddedFont>
      <p:font typeface="Libre Baskerville"/>
      <p:regular r:id="rId11"/>
      <p:bold r:id="rId12"/>
      <p:italic r:id="rId13"/>
    </p:embeddedFont>
    <p:embeddedFont>
      <p:font typeface="Merriweather"/>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layfairDisplay-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PlayfairDisplay-regular.fntdata"/><Relationship Id="rId8" Type="http://schemas.openxmlformats.org/officeDocument/2006/relationships/font" Target="fonts/PlayfairDisplay-bold.fntdata"/><Relationship Id="rId11" Type="http://schemas.openxmlformats.org/officeDocument/2006/relationships/font" Target="fonts/LibreBaskerville-regular.fntdata"/><Relationship Id="rId10" Type="http://schemas.openxmlformats.org/officeDocument/2006/relationships/font" Target="fonts/PlayfairDisplay-boldItalic.fntdata"/><Relationship Id="rId13" Type="http://schemas.openxmlformats.org/officeDocument/2006/relationships/font" Target="fonts/LibreBaskerville-italic.fntdata"/><Relationship Id="rId12" Type="http://schemas.openxmlformats.org/officeDocument/2006/relationships/font" Target="fonts/LibreBaskerville-bold.fntdata"/><Relationship Id="rId15" Type="http://schemas.openxmlformats.org/officeDocument/2006/relationships/font" Target="fonts/Merriweather-bold.fntdata"/><Relationship Id="rId14" Type="http://schemas.openxmlformats.org/officeDocument/2006/relationships/font" Target="fonts/Merriweather-regular.fntdata"/><Relationship Id="rId17" Type="http://schemas.openxmlformats.org/officeDocument/2006/relationships/font" Target="fonts/Merriweather-boldItalic.fntdata"/><Relationship Id="rId16" Type="http://schemas.openxmlformats.org/officeDocument/2006/relationships/font" Target="fonts/Merriweather-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961e37de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Overall, looking good! Still some work to do.</a:t>
            </a:r>
            <a:endParaRPr b="1"/>
          </a:p>
          <a:p>
            <a:pPr indent="0" lvl="0" marL="0" rtl="0" algn="l">
              <a:spcBef>
                <a:spcPts val="0"/>
              </a:spcBef>
              <a:spcAft>
                <a:spcPts val="0"/>
              </a:spcAft>
              <a:buNone/>
            </a:pPr>
            <a:r>
              <a:rPr lang="en"/>
              <a:t>Please add in the expected data sources, data limitation and future recommendations.</a:t>
            </a:r>
            <a:endParaRPr/>
          </a:p>
          <a:p>
            <a:pPr indent="0" lvl="0" marL="0" rtl="0" algn="l">
              <a:spcBef>
                <a:spcPts val="0"/>
              </a:spcBef>
              <a:spcAft>
                <a:spcPts val="0"/>
              </a:spcAft>
              <a:buNone/>
            </a:pPr>
            <a:r>
              <a:rPr lang="en">
                <a:solidFill>
                  <a:srgbClr val="CC0000"/>
                </a:solidFill>
              </a:rPr>
              <a:t>Completed boxes and used font Playfair display for the paragraphs and Libre Baskerville for the titles. Sizes of font vary for fit. Alignment adjusted. </a:t>
            </a:r>
            <a:endParaRPr>
              <a:solidFill>
                <a:srgbClr val="CC0000"/>
              </a:solidFill>
            </a:endParaRPr>
          </a:p>
          <a:p>
            <a:pPr indent="0" lvl="0" marL="0" rtl="0" algn="l">
              <a:spcBef>
                <a:spcPts val="0"/>
              </a:spcBef>
              <a:spcAft>
                <a:spcPts val="0"/>
              </a:spcAft>
              <a:buNone/>
            </a:pPr>
            <a:r>
              <a:rPr lang="en">
                <a:solidFill>
                  <a:srgbClr val="CC0000"/>
                </a:solidFill>
              </a:rPr>
              <a:t>Changes made 11/29/2022-11/30/2022. Presentation Transcript completed and submitted on 11/30/2022.</a:t>
            </a:r>
            <a:endParaRPr>
              <a:solidFill>
                <a:srgbClr val="CC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Please add in the “problem” you are addressing with this proposed research and analysis </a:t>
            </a:r>
            <a:r>
              <a:rPr lang="en"/>
              <a:t>somewhere</a:t>
            </a:r>
            <a:r>
              <a:rPr lang="en"/>
              <a:t> in the introduction. Or the goal you are seeking to address with this research. (Let me know if you need help with this!)</a:t>
            </a:r>
            <a:endParaRPr/>
          </a:p>
          <a:p>
            <a:pPr indent="0" lvl="0" marL="0" rtl="0" algn="l">
              <a:spcBef>
                <a:spcPts val="0"/>
              </a:spcBef>
              <a:spcAft>
                <a:spcPts val="0"/>
              </a:spcAft>
              <a:buNone/>
            </a:pPr>
            <a:r>
              <a:rPr lang="en"/>
              <a:t>I’d like to see more in your Methodology section. Because this is a research proposal usually more time is spent on the methods. Also..are you really using all those methods for your particular slice of the research pie? (hint: you aren’t really…not the GIS at least…but maybe? How will looking at the GIS data give you an understanding on whether or not the workshops have met the goals for the research </a:t>
            </a:r>
            <a:r>
              <a:rPr lang="en"/>
              <a:t>process</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will you measure if it is an equitable and inclusive process?</a:t>
            </a:r>
            <a:endParaRPr/>
          </a:p>
          <a:p>
            <a:pPr indent="0" lvl="0" marL="0" rtl="0" algn="l">
              <a:spcBef>
                <a:spcPts val="0"/>
              </a:spcBef>
              <a:spcAft>
                <a:spcPts val="0"/>
              </a:spcAft>
              <a:buNone/>
            </a:pPr>
            <a:r>
              <a:rPr lang="en"/>
              <a:t>How will you measure if people have received education?</a:t>
            </a:r>
            <a:endParaRPr/>
          </a:p>
          <a:p>
            <a:pPr indent="0" lvl="0" marL="0" rtl="0" algn="l">
              <a:spcBef>
                <a:spcPts val="0"/>
              </a:spcBef>
              <a:spcAft>
                <a:spcPts val="0"/>
              </a:spcAft>
              <a:buNone/>
            </a:pPr>
            <a:r>
              <a:rPr lang="en"/>
              <a:t>How about empowerment?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 some of this will be answered by what your expected data sources are).</a:t>
            </a:r>
            <a:endParaRPr/>
          </a:p>
          <a:p>
            <a:pPr indent="0" lvl="0" marL="0" rtl="0" algn="l">
              <a:spcBef>
                <a:spcPts val="0"/>
              </a:spcBef>
              <a:spcAft>
                <a:spcPts val="0"/>
              </a:spcAft>
              <a:buNone/>
            </a:pPr>
            <a:r>
              <a:t/>
            </a:r>
            <a:endParaRPr i="1"/>
          </a:p>
          <a:p>
            <a:pPr indent="0" lvl="0" marL="0" rtl="0" algn="l">
              <a:spcBef>
                <a:spcPts val="0"/>
              </a:spcBef>
              <a:spcAft>
                <a:spcPts val="0"/>
              </a:spcAft>
              <a:buNone/>
            </a:pPr>
            <a:r>
              <a:rPr i="1" lang="en"/>
              <a:t>Ask Chris or me if you need help. </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Here are some examples of data you might use</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a:p>
          <a:p>
            <a:pPr indent="-266700" lvl="0" marL="457200" rtl="0" algn="l">
              <a:spcBef>
                <a:spcPts val="300"/>
              </a:spcBef>
              <a:spcAft>
                <a:spcPts val="0"/>
              </a:spcAft>
              <a:buClr>
                <a:srgbClr val="A61C00"/>
              </a:buClr>
              <a:buSzPts val="600"/>
              <a:buFont typeface="Merriweather"/>
              <a:buChar char="●"/>
            </a:pPr>
            <a:r>
              <a:rPr lang="en" sz="600">
                <a:solidFill>
                  <a:srgbClr val="A61C00"/>
                </a:solidFill>
                <a:latin typeface="Merriweather"/>
                <a:ea typeface="Merriweather"/>
                <a:cs typeface="Merriweather"/>
                <a:sym typeface="Merriweather"/>
              </a:rPr>
              <a:t>Audio recording of focus group discussions</a:t>
            </a:r>
            <a:endParaRPr sz="600">
              <a:solidFill>
                <a:srgbClr val="A61C00"/>
              </a:solidFill>
              <a:latin typeface="Merriweather"/>
              <a:ea typeface="Merriweather"/>
              <a:cs typeface="Merriweather"/>
              <a:sym typeface="Merriweather"/>
            </a:endParaRPr>
          </a:p>
          <a:p>
            <a:pPr indent="-266700" lvl="0" marL="457200" rtl="0" algn="l">
              <a:spcBef>
                <a:spcPts val="0"/>
              </a:spcBef>
              <a:spcAft>
                <a:spcPts val="0"/>
              </a:spcAft>
              <a:buClr>
                <a:srgbClr val="A61C00"/>
              </a:buClr>
              <a:buSzPts val="600"/>
              <a:buFont typeface="Merriweather"/>
              <a:buChar char="●"/>
            </a:pPr>
            <a:r>
              <a:rPr lang="en" sz="600">
                <a:solidFill>
                  <a:srgbClr val="A61C00"/>
                </a:solidFill>
                <a:latin typeface="Merriweather"/>
                <a:ea typeface="Merriweather"/>
                <a:cs typeface="Merriweather"/>
                <a:sym typeface="Merriweather"/>
              </a:rPr>
              <a:t>Transcripts from community engagement workshops</a:t>
            </a:r>
            <a:endParaRPr sz="600">
              <a:solidFill>
                <a:srgbClr val="A61C00"/>
              </a:solidFill>
              <a:latin typeface="Merriweather"/>
              <a:ea typeface="Merriweather"/>
              <a:cs typeface="Merriweather"/>
              <a:sym typeface="Merriweather"/>
            </a:endParaRPr>
          </a:p>
          <a:p>
            <a:pPr indent="-266700" lvl="0" marL="457200" rtl="0" algn="l">
              <a:spcBef>
                <a:spcPts val="0"/>
              </a:spcBef>
              <a:spcAft>
                <a:spcPts val="0"/>
              </a:spcAft>
              <a:buClr>
                <a:srgbClr val="A61C00"/>
              </a:buClr>
              <a:buSzPts val="600"/>
              <a:buFont typeface="Merriweather"/>
              <a:buChar char="●"/>
            </a:pPr>
            <a:r>
              <a:rPr lang="en" sz="600">
                <a:solidFill>
                  <a:srgbClr val="A61C00"/>
                </a:solidFill>
                <a:latin typeface="Merriweather"/>
                <a:ea typeface="Merriweather"/>
                <a:cs typeface="Merriweather"/>
                <a:sym typeface="Merriweather"/>
              </a:rPr>
              <a:t>Participant Feedback evaluations</a:t>
            </a:r>
            <a:endParaRPr sz="600">
              <a:solidFill>
                <a:srgbClr val="A61C00"/>
              </a:solidFill>
              <a:latin typeface="Merriweather"/>
              <a:ea typeface="Merriweather"/>
              <a:cs typeface="Merriweather"/>
              <a:sym typeface="Merriweather"/>
            </a:endParaRPr>
          </a:p>
          <a:p>
            <a:pPr indent="-266700" lvl="0" marL="457200" rtl="0" algn="l">
              <a:spcBef>
                <a:spcPts val="0"/>
              </a:spcBef>
              <a:spcAft>
                <a:spcPts val="0"/>
              </a:spcAft>
              <a:buClr>
                <a:srgbClr val="A61C00"/>
              </a:buClr>
              <a:buSzPts val="600"/>
              <a:buFont typeface="Merriweather"/>
              <a:buChar char="●"/>
            </a:pPr>
            <a:r>
              <a:rPr lang="en" sz="600">
                <a:solidFill>
                  <a:srgbClr val="A61C00"/>
                </a:solidFill>
                <a:latin typeface="Merriweather"/>
                <a:ea typeface="Merriweather"/>
                <a:cs typeface="Merriweather"/>
                <a:sym typeface="Merriweather"/>
              </a:rPr>
              <a:t>Participant observation</a:t>
            </a:r>
            <a:endParaRPr sz="600">
              <a:solidFill>
                <a:srgbClr val="A61C00"/>
              </a:solidFill>
              <a:latin typeface="Merriweather"/>
              <a:ea typeface="Merriweather"/>
              <a:cs typeface="Merriweather"/>
              <a:sym typeface="Merriweather"/>
            </a:endParaRPr>
          </a:p>
          <a:p>
            <a:pPr indent="-266700" lvl="0" marL="457200" rtl="0" algn="l">
              <a:spcBef>
                <a:spcPts val="0"/>
              </a:spcBef>
              <a:spcAft>
                <a:spcPts val="0"/>
              </a:spcAft>
              <a:buClr>
                <a:srgbClr val="A61C00"/>
              </a:buClr>
              <a:buSzPts val="600"/>
              <a:buFont typeface="Merriweather"/>
              <a:buChar char="●"/>
            </a:pPr>
            <a:r>
              <a:rPr lang="en" sz="600">
                <a:solidFill>
                  <a:srgbClr val="A61C00"/>
                </a:solidFill>
                <a:latin typeface="Merriweather"/>
                <a:ea typeface="Merriweather"/>
                <a:cs typeface="Merriweather"/>
                <a:sym typeface="Merriweather"/>
              </a:rPr>
              <a:t>Field-notes and Memos</a:t>
            </a:r>
            <a:endParaRPr sz="600">
              <a:solidFill>
                <a:srgbClr val="A61C00"/>
              </a:solidFill>
              <a:latin typeface="Merriweather"/>
              <a:ea typeface="Merriweather"/>
              <a:cs typeface="Merriweather"/>
              <a:sym typeface="Merriweather"/>
            </a:endParaRPr>
          </a:p>
          <a:p>
            <a:pPr indent="-266700" lvl="0" marL="457200" rtl="0" algn="l">
              <a:spcBef>
                <a:spcPts val="0"/>
              </a:spcBef>
              <a:spcAft>
                <a:spcPts val="0"/>
              </a:spcAft>
              <a:buClr>
                <a:srgbClr val="A61C00"/>
              </a:buClr>
              <a:buSzPts val="600"/>
              <a:buFont typeface="Merriweather"/>
              <a:buChar char="●"/>
            </a:pPr>
            <a:r>
              <a:rPr lang="en" sz="600">
                <a:solidFill>
                  <a:srgbClr val="A61C00"/>
                </a:solidFill>
                <a:latin typeface="Merriweather"/>
                <a:ea typeface="Merriweather"/>
                <a:cs typeface="Merriweather"/>
                <a:sym typeface="Merriweather"/>
              </a:rPr>
              <a:t>Pre-existing literature </a:t>
            </a:r>
            <a:endParaRPr sz="600">
              <a:solidFill>
                <a:srgbClr val="A61C00"/>
              </a:solidFill>
              <a:latin typeface="Merriweather"/>
              <a:ea typeface="Merriweather"/>
              <a:cs typeface="Merriweather"/>
              <a:sym typeface="Merriweather"/>
            </a:endParaRPr>
          </a:p>
          <a:p>
            <a:pPr indent="-266700" lvl="0" marL="457200" rtl="0" algn="l">
              <a:spcBef>
                <a:spcPts val="0"/>
              </a:spcBef>
              <a:spcAft>
                <a:spcPts val="0"/>
              </a:spcAft>
              <a:buClr>
                <a:srgbClr val="A61C00"/>
              </a:buClr>
              <a:buSzPts val="600"/>
              <a:buFont typeface="Merriweather"/>
              <a:buChar char="●"/>
            </a:pPr>
            <a:r>
              <a:rPr lang="en" sz="600">
                <a:solidFill>
                  <a:srgbClr val="A61C00"/>
                </a:solidFill>
                <a:latin typeface="Merriweather"/>
                <a:ea typeface="Merriweather"/>
                <a:cs typeface="Merriweather"/>
                <a:sym typeface="Merriweather"/>
              </a:rPr>
              <a:t>Photographs</a:t>
            </a:r>
            <a:endParaRPr sz="600">
              <a:solidFill>
                <a:srgbClr val="A61C00"/>
              </a:solidFill>
              <a:latin typeface="Merriweather"/>
              <a:ea typeface="Merriweather"/>
              <a:cs typeface="Merriweather"/>
              <a:sym typeface="Merriweather"/>
            </a:endParaRPr>
          </a:p>
          <a:p>
            <a:pPr indent="-266700" lvl="0" marL="457200" rtl="0" algn="l">
              <a:spcBef>
                <a:spcPts val="0"/>
              </a:spcBef>
              <a:spcAft>
                <a:spcPts val="0"/>
              </a:spcAft>
              <a:buClr>
                <a:srgbClr val="A61C00"/>
              </a:buClr>
              <a:buSzPts val="600"/>
              <a:buFont typeface="Merriweather"/>
              <a:buChar char="●"/>
            </a:pPr>
            <a:r>
              <a:rPr lang="en" sz="600">
                <a:solidFill>
                  <a:srgbClr val="A61C00"/>
                </a:solidFill>
                <a:latin typeface="Merriweather"/>
                <a:ea typeface="Merriweather"/>
                <a:cs typeface="Merriweather"/>
                <a:sym typeface="Merriweather"/>
              </a:rPr>
              <a:t>HECO Workshop Recordings</a:t>
            </a:r>
            <a:endParaRPr sz="600">
              <a:solidFill>
                <a:srgbClr val="A61C00"/>
              </a:solidFill>
              <a:latin typeface="Merriweather"/>
              <a:ea typeface="Merriweather"/>
              <a:cs typeface="Merriweather"/>
              <a:sym typeface="Merriweather"/>
            </a:endParaRPr>
          </a:p>
          <a:p>
            <a:pPr indent="-266700" lvl="0" marL="457200" rtl="0" algn="l">
              <a:spcBef>
                <a:spcPts val="0"/>
              </a:spcBef>
              <a:spcAft>
                <a:spcPts val="0"/>
              </a:spcAft>
              <a:buClr>
                <a:srgbClr val="A61C00"/>
              </a:buClr>
              <a:buSzPts val="600"/>
              <a:buFont typeface="Merriweather"/>
              <a:buChar char="●"/>
            </a:pPr>
            <a:r>
              <a:rPr b="1" lang="en" sz="600">
                <a:solidFill>
                  <a:srgbClr val="A61C00"/>
                </a:solidFill>
                <a:latin typeface="Merriweather"/>
                <a:ea typeface="Merriweather"/>
                <a:cs typeface="Merriweather"/>
                <a:sym typeface="Merriweather"/>
              </a:rPr>
              <a:t>LOCATION</a:t>
            </a:r>
            <a:endParaRPr b="1" sz="600">
              <a:solidFill>
                <a:srgbClr val="A61C00"/>
              </a:solidFill>
              <a:latin typeface="Merriweather"/>
              <a:ea typeface="Merriweather"/>
              <a:cs typeface="Merriweather"/>
              <a:sym typeface="Merriweather"/>
            </a:endParaRPr>
          </a:p>
          <a:p>
            <a:pPr indent="0" lvl="0" marL="0" rtl="0" algn="l">
              <a:spcBef>
                <a:spcPts val="300"/>
              </a:spcBef>
              <a:spcAft>
                <a:spcPts val="0"/>
              </a:spcAft>
              <a:buClr>
                <a:schemeClr val="dk1"/>
              </a:buClr>
              <a:buSzPts val="1100"/>
              <a:buFont typeface="Arial"/>
              <a:buNone/>
            </a:pPr>
            <a:r>
              <a:t/>
            </a:r>
            <a:endParaRPr sz="600">
              <a:solidFill>
                <a:srgbClr val="A61C00"/>
              </a:solidFill>
              <a:latin typeface="Merriweather"/>
              <a:ea typeface="Merriweather"/>
              <a:cs typeface="Merriweather"/>
              <a:sym typeface="Merriweather"/>
            </a:endParaRPr>
          </a:p>
          <a:p>
            <a:pPr indent="0" lvl="0" marL="457200" rtl="0" algn="l">
              <a:spcBef>
                <a:spcPts val="300"/>
              </a:spcBef>
              <a:spcAft>
                <a:spcPts val="0"/>
              </a:spcAft>
              <a:buClr>
                <a:schemeClr val="dk1"/>
              </a:buClr>
              <a:buSzPts val="1100"/>
              <a:buFont typeface="Arial"/>
              <a:buNone/>
            </a:pPr>
            <a:r>
              <a:t/>
            </a:r>
            <a:endParaRPr b="1" sz="600">
              <a:solidFill>
                <a:srgbClr val="A61C00"/>
              </a:solidFill>
              <a:latin typeface="Merriweather"/>
              <a:ea typeface="Merriweather"/>
              <a:cs typeface="Merriweather"/>
              <a:sym typeface="Merriweather"/>
            </a:endParaRPr>
          </a:p>
          <a:p>
            <a:pPr indent="0" lvl="0" marL="457200" rtl="0" algn="l">
              <a:spcBef>
                <a:spcPts val="300"/>
              </a:spcBef>
              <a:spcAft>
                <a:spcPts val="0"/>
              </a:spcAft>
              <a:buClr>
                <a:schemeClr val="dk1"/>
              </a:buClr>
              <a:buSzPts val="1100"/>
              <a:buFont typeface="Arial"/>
              <a:buNone/>
            </a:pPr>
            <a:r>
              <a:rPr b="1" lang="en" sz="600">
                <a:solidFill>
                  <a:srgbClr val="A61C00"/>
                </a:solidFill>
                <a:latin typeface="Merriweather"/>
                <a:ea typeface="Merriweather"/>
                <a:cs typeface="Merriweather"/>
                <a:sym typeface="Merriweather"/>
              </a:rPr>
              <a:t>Accuracy / Capacity</a:t>
            </a:r>
            <a:endParaRPr b="1" sz="600">
              <a:solidFill>
                <a:srgbClr val="A61C00"/>
              </a:solidFill>
              <a:latin typeface="Merriweather"/>
              <a:ea typeface="Merriweather"/>
              <a:cs typeface="Merriweather"/>
              <a:sym typeface="Merriweather"/>
            </a:endParaRPr>
          </a:p>
          <a:p>
            <a:pPr indent="-266700" lvl="1" marL="914400" rtl="0" algn="l">
              <a:spcBef>
                <a:spcPts val="300"/>
              </a:spcBef>
              <a:spcAft>
                <a:spcPts val="0"/>
              </a:spcAft>
              <a:buClr>
                <a:srgbClr val="A61C00"/>
              </a:buClr>
              <a:buSzPts val="600"/>
              <a:buFont typeface="Merriweather"/>
              <a:buChar char="○"/>
            </a:pPr>
            <a:r>
              <a:rPr lang="en" sz="600">
                <a:solidFill>
                  <a:srgbClr val="A61C00"/>
                </a:solidFill>
                <a:latin typeface="Merriweather"/>
                <a:ea typeface="Merriweather"/>
                <a:cs typeface="Merriweather"/>
                <a:sym typeface="Merriweather"/>
              </a:rPr>
              <a:t>HECO Workshop Recordings</a:t>
            </a:r>
            <a:endParaRPr sz="600">
              <a:solidFill>
                <a:srgbClr val="A61C00"/>
              </a:solidFill>
              <a:latin typeface="Merriweather"/>
              <a:ea typeface="Merriweather"/>
              <a:cs typeface="Merriweather"/>
              <a:sym typeface="Merriweather"/>
            </a:endParaRPr>
          </a:p>
          <a:p>
            <a:pPr indent="-266700" lvl="1" marL="914400" rtl="0" algn="l">
              <a:spcBef>
                <a:spcPts val="0"/>
              </a:spcBef>
              <a:spcAft>
                <a:spcPts val="0"/>
              </a:spcAft>
              <a:buClr>
                <a:srgbClr val="A61C00"/>
              </a:buClr>
              <a:buSzPts val="600"/>
              <a:buFont typeface="Merriweather"/>
              <a:buChar char="○"/>
            </a:pPr>
            <a:r>
              <a:rPr lang="en" sz="600">
                <a:solidFill>
                  <a:srgbClr val="A61C00"/>
                </a:solidFill>
                <a:latin typeface="Merriweather"/>
                <a:ea typeface="Merriweather"/>
                <a:cs typeface="Merriweather"/>
                <a:sym typeface="Merriweather"/>
              </a:rPr>
              <a:t>Was only able to conduct a cursory analysis. Further more in-depth research and design would be required to draw more complete conclusions.</a:t>
            </a:r>
            <a:endParaRPr sz="600">
              <a:solidFill>
                <a:srgbClr val="A61C00"/>
              </a:solidFill>
              <a:latin typeface="Merriweather"/>
              <a:ea typeface="Merriweather"/>
              <a:cs typeface="Merriweather"/>
              <a:sym typeface="Merriweather"/>
            </a:endParaRPr>
          </a:p>
          <a:p>
            <a:pPr indent="0" lvl="0" marL="914400" rtl="0" algn="l">
              <a:spcBef>
                <a:spcPts val="300"/>
              </a:spcBef>
              <a:spcAft>
                <a:spcPts val="0"/>
              </a:spcAft>
              <a:buNone/>
            </a:pPr>
            <a:r>
              <a:t/>
            </a:r>
            <a:endParaRPr sz="600">
              <a:solidFill>
                <a:srgbClr val="A61C00"/>
              </a:solidFill>
              <a:latin typeface="Merriweather"/>
              <a:ea typeface="Merriweather"/>
              <a:cs typeface="Merriweather"/>
              <a:sym typeface="Merriweather"/>
            </a:endParaRPr>
          </a:p>
          <a:p>
            <a:pPr indent="0" lvl="0" marL="0" rtl="0" algn="l">
              <a:spcBef>
                <a:spcPts val="300"/>
              </a:spcBef>
              <a:spcAft>
                <a:spcPts val="0"/>
              </a:spcAft>
              <a:buNone/>
            </a:pPr>
            <a:r>
              <a:rPr b="1" lang="en">
                <a:solidFill>
                  <a:schemeClr val="dk1"/>
                </a:solidFill>
              </a:rPr>
              <a:t>Here are examples of data limitations…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might not get feedback evaluations from every participant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had a number of walk-ins, who may not have received an “overview of the project in advance”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Because the research is conducted by students there may be additional errors in the initial workshops as students were still learning the protocols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work is a reflection of a case study of O’ahu</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457200" rtl="0" algn="l">
              <a:spcBef>
                <a:spcPts val="300"/>
              </a:spcBef>
              <a:spcAft>
                <a:spcPts val="300"/>
              </a:spcAft>
              <a:buNone/>
            </a:pPr>
            <a:r>
              <a:t/>
            </a:r>
            <a:endParaRPr sz="600">
              <a:solidFill>
                <a:srgbClr val="A61C00"/>
              </a:solidFill>
              <a:latin typeface="Merriweather"/>
              <a:ea typeface="Merriweather"/>
              <a:cs typeface="Merriweather"/>
              <a:sym typeface="Merriweather"/>
            </a:endParaRPr>
          </a:p>
        </p:txBody>
      </p:sp>
      <p:sp>
        <p:nvSpPr>
          <p:cNvPr id="52" name="Google Shape;52;g1961e37de56_0_0:notes"/>
          <p:cNvSpPr/>
          <p:nvPr>
            <p:ph idx="2" type="sldImg"/>
          </p:nvPr>
        </p:nvSpPr>
        <p:spPr>
          <a:xfrm>
            <a:off x="1143214"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3.jpg"/><Relationship Id="rId22" Type="http://schemas.openxmlformats.org/officeDocument/2006/relationships/hyperlink" Target="https://www.hawaiianelectric.com/clean-energy-hawaii/community-meetings" TargetMode="External"/><Relationship Id="rId21" Type="http://schemas.openxmlformats.org/officeDocument/2006/relationships/hyperlink" Target="https://www.hawaiianelectric.com/clean-energy-hawaii/community-meetings" TargetMode="External"/><Relationship Id="rId24" Type="http://schemas.openxmlformats.org/officeDocument/2006/relationships/hyperlink" Target="https://cerenehawaii.org" TargetMode="External"/><Relationship Id="rId23" Type="http://schemas.openxmlformats.org/officeDocument/2006/relationships/hyperlink" Target="https://cerenehawaii.or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2.png"/><Relationship Id="rId9" Type="http://schemas.openxmlformats.org/officeDocument/2006/relationships/image" Target="../media/image7.jpg"/><Relationship Id="rId25" Type="http://schemas.openxmlformats.org/officeDocument/2006/relationships/image" Target="../media/image11.jpg"/><Relationship Id="rId5" Type="http://schemas.openxmlformats.org/officeDocument/2006/relationships/image" Target="../media/image8.png"/><Relationship Id="rId6" Type="http://schemas.openxmlformats.org/officeDocument/2006/relationships/image" Target="../media/image1.jpg"/><Relationship Id="rId7" Type="http://schemas.openxmlformats.org/officeDocument/2006/relationships/image" Target="../media/image5.png"/><Relationship Id="rId8" Type="http://schemas.openxmlformats.org/officeDocument/2006/relationships/image" Target="../media/image6.jpg"/><Relationship Id="rId11" Type="http://schemas.openxmlformats.org/officeDocument/2006/relationships/image" Target="../media/image4.jpg"/><Relationship Id="rId10" Type="http://schemas.openxmlformats.org/officeDocument/2006/relationships/image" Target="../media/image9.jpg"/><Relationship Id="rId13" Type="http://schemas.openxmlformats.org/officeDocument/2006/relationships/image" Target="../media/image13.jpg"/><Relationship Id="rId12" Type="http://schemas.openxmlformats.org/officeDocument/2006/relationships/image" Target="../media/image15.png"/><Relationship Id="rId15" Type="http://schemas.openxmlformats.org/officeDocument/2006/relationships/image" Target="../media/image12.jpg"/><Relationship Id="rId14" Type="http://schemas.openxmlformats.org/officeDocument/2006/relationships/image" Target="../media/image16.jpg"/><Relationship Id="rId17" Type="http://schemas.openxmlformats.org/officeDocument/2006/relationships/image" Target="../media/image14.jpg"/><Relationship Id="rId16" Type="http://schemas.openxmlformats.org/officeDocument/2006/relationships/image" Target="../media/image10.jpg"/><Relationship Id="rId19" Type="http://schemas.openxmlformats.org/officeDocument/2006/relationships/hyperlink" Target="https://resilientoahu.org/resilience-strategy." TargetMode="External"/><Relationship Id="rId18" Type="http://schemas.openxmlformats.org/officeDocument/2006/relationships/hyperlink" Target="https://resilientoahu.org/resilience-strateg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p:nvPr/>
        </p:nvSpPr>
        <p:spPr>
          <a:xfrm>
            <a:off x="6374125" y="2563225"/>
            <a:ext cx="2637600" cy="1110000"/>
          </a:xfrm>
          <a:prstGeom prst="roundRect">
            <a:avLst>
              <a:gd fmla="val 16667"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3991525" y="3542250"/>
            <a:ext cx="2144100" cy="602700"/>
          </a:xfrm>
          <a:prstGeom prst="rect">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6383125" y="3768475"/>
            <a:ext cx="2637600" cy="1320300"/>
          </a:xfrm>
          <a:prstGeom prst="roundRect">
            <a:avLst>
              <a:gd fmla="val 16667"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6374025" y="769075"/>
            <a:ext cx="2637600" cy="1724400"/>
          </a:xfrm>
          <a:prstGeom prst="roundRect">
            <a:avLst>
              <a:gd fmla="val 16667"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107350" y="3564950"/>
            <a:ext cx="2763900" cy="910500"/>
          </a:xfrm>
          <a:prstGeom prst="roundRect">
            <a:avLst>
              <a:gd fmla="val 16667"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107350" y="2274850"/>
            <a:ext cx="2763900" cy="1154400"/>
          </a:xfrm>
          <a:prstGeom prst="roundRect">
            <a:avLst>
              <a:gd fmla="val 16667"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122325" y="755850"/>
            <a:ext cx="2763900" cy="1413600"/>
          </a:xfrm>
          <a:prstGeom prst="roundRect">
            <a:avLst>
              <a:gd fmla="val 16667"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0" y="0"/>
            <a:ext cx="9144000" cy="706200"/>
          </a:xfrm>
          <a:prstGeom prst="rect">
            <a:avLst/>
          </a:prstGeom>
          <a:gradFill>
            <a:gsLst>
              <a:gs pos="0">
                <a:srgbClr val="00D2E9"/>
              </a:gs>
              <a:gs pos="100000">
                <a:srgbClr val="045962"/>
              </a:gs>
            </a:gsLst>
            <a:path path="circle">
              <a:fillToRect b="50%" l="50%" r="50%" t="50%"/>
            </a:path>
            <a:tileRect/>
          </a:gradFill>
          <a:ln>
            <a:noFill/>
          </a:ln>
        </p:spPr>
        <p:txBody>
          <a:bodyPr anchorCtr="0" anchor="ctr" bIns="34500" lIns="69025" spcFirstLastPara="1" rIns="69025" wrap="square" tIns="34500">
            <a:noAutofit/>
          </a:bodyPr>
          <a:lstStyle/>
          <a:p>
            <a:pPr indent="0" lvl="0" marL="0" marR="0" rtl="0" algn="ctr">
              <a:spcBef>
                <a:spcPts val="0"/>
              </a:spcBef>
              <a:spcAft>
                <a:spcPts val="0"/>
              </a:spcAft>
              <a:buNone/>
            </a:pPr>
            <a:r>
              <a:t/>
            </a:r>
            <a:endParaRPr sz="100">
              <a:solidFill>
                <a:schemeClr val="lt1"/>
              </a:solidFill>
              <a:latin typeface="Calibri"/>
              <a:ea typeface="Calibri"/>
              <a:cs typeface="Calibri"/>
              <a:sym typeface="Calibri"/>
            </a:endParaRPr>
          </a:p>
        </p:txBody>
      </p:sp>
      <p:cxnSp>
        <p:nvCxnSpPr>
          <p:cNvPr id="62" name="Google Shape;62;p13"/>
          <p:cNvCxnSpPr/>
          <p:nvPr/>
        </p:nvCxnSpPr>
        <p:spPr>
          <a:xfrm>
            <a:off x="2951560" y="726512"/>
            <a:ext cx="0" cy="4287900"/>
          </a:xfrm>
          <a:prstGeom prst="straightConnector1">
            <a:avLst/>
          </a:prstGeom>
          <a:noFill/>
          <a:ln cap="flat" cmpd="sng" w="9525">
            <a:solidFill>
              <a:schemeClr val="lt1"/>
            </a:solidFill>
            <a:prstDash val="solid"/>
            <a:miter lim="800000"/>
            <a:headEnd len="sm" w="sm" type="none"/>
            <a:tailEnd len="sm" w="sm" type="none"/>
          </a:ln>
        </p:spPr>
      </p:cxnSp>
      <p:cxnSp>
        <p:nvCxnSpPr>
          <p:cNvPr id="63" name="Google Shape;63;p13"/>
          <p:cNvCxnSpPr/>
          <p:nvPr/>
        </p:nvCxnSpPr>
        <p:spPr>
          <a:xfrm>
            <a:off x="6259368" y="726512"/>
            <a:ext cx="0" cy="4287900"/>
          </a:xfrm>
          <a:prstGeom prst="straightConnector1">
            <a:avLst/>
          </a:prstGeom>
          <a:noFill/>
          <a:ln cap="flat" cmpd="sng" w="9525">
            <a:solidFill>
              <a:schemeClr val="lt1"/>
            </a:solidFill>
            <a:prstDash val="solid"/>
            <a:miter lim="800000"/>
            <a:headEnd len="sm" w="sm" type="none"/>
            <a:tailEnd len="sm" w="sm" type="none"/>
          </a:ln>
        </p:spPr>
      </p:cxnSp>
      <p:sp>
        <p:nvSpPr>
          <p:cNvPr id="64" name="Google Shape;64;p13"/>
          <p:cNvSpPr txBox="1"/>
          <p:nvPr/>
        </p:nvSpPr>
        <p:spPr>
          <a:xfrm>
            <a:off x="56150" y="105475"/>
            <a:ext cx="9087900" cy="269700"/>
          </a:xfrm>
          <a:prstGeom prst="rect">
            <a:avLst/>
          </a:prstGeom>
          <a:noFill/>
          <a:ln>
            <a:noFill/>
          </a:ln>
        </p:spPr>
        <p:txBody>
          <a:bodyPr anchorCtr="0" anchor="t" bIns="34500" lIns="69025" spcFirstLastPara="1" rIns="69025" wrap="square" tIns="34500">
            <a:spAutoFit/>
          </a:bodyPr>
          <a:lstStyle/>
          <a:p>
            <a:pPr indent="0" lvl="0" marL="0" rtl="0" algn="ctr">
              <a:lnSpc>
                <a:spcPct val="115000"/>
              </a:lnSpc>
              <a:spcBef>
                <a:spcPts val="300"/>
              </a:spcBef>
              <a:spcAft>
                <a:spcPts val="300"/>
              </a:spcAft>
              <a:buClr>
                <a:schemeClr val="dk1"/>
              </a:buClr>
              <a:buSzPts val="300"/>
              <a:buFont typeface="Arial"/>
              <a:buNone/>
            </a:pPr>
            <a:r>
              <a:rPr b="1" lang="en" sz="1300">
                <a:solidFill>
                  <a:schemeClr val="lt1"/>
                </a:solidFill>
                <a:latin typeface="Libre Baskerville"/>
                <a:ea typeface="Libre Baskerville"/>
                <a:cs typeface="Libre Baskerville"/>
                <a:sym typeface="Libre Baskerville"/>
              </a:rPr>
              <a:t>Resilience Across Oʻahu: </a:t>
            </a:r>
            <a:r>
              <a:rPr b="1" lang="en" sz="1300">
                <a:solidFill>
                  <a:schemeClr val="lt1"/>
                </a:solidFill>
                <a:latin typeface="Libre Baskerville"/>
                <a:ea typeface="Libre Baskerville"/>
                <a:cs typeface="Libre Baskerville"/>
                <a:sym typeface="Libre Baskerville"/>
              </a:rPr>
              <a:t>Examining the Action 15 Community Engagement Process</a:t>
            </a:r>
            <a:endParaRPr b="1" sz="1300">
              <a:solidFill>
                <a:schemeClr val="lt1"/>
              </a:solidFill>
              <a:latin typeface="Libre Baskerville"/>
              <a:ea typeface="Libre Baskerville"/>
              <a:cs typeface="Libre Baskerville"/>
              <a:sym typeface="Libre Baskerville"/>
            </a:endParaRPr>
          </a:p>
        </p:txBody>
      </p:sp>
      <p:sp>
        <p:nvSpPr>
          <p:cNvPr id="65" name="Google Shape;65;p13"/>
          <p:cNvSpPr txBox="1"/>
          <p:nvPr/>
        </p:nvSpPr>
        <p:spPr>
          <a:xfrm>
            <a:off x="831050" y="244500"/>
            <a:ext cx="7322100" cy="509100"/>
          </a:xfrm>
          <a:prstGeom prst="rect">
            <a:avLst/>
          </a:prstGeom>
          <a:noFill/>
          <a:ln>
            <a:noFill/>
          </a:ln>
        </p:spPr>
        <p:txBody>
          <a:bodyPr anchorCtr="0" anchor="t" bIns="92025" lIns="92025" spcFirstLastPara="1" rIns="92025" wrap="square" tIns="92025">
            <a:spAutoFit/>
          </a:bodyPr>
          <a:lstStyle/>
          <a:p>
            <a:pPr indent="0" lvl="0" marL="0" rtl="0" algn="ctr">
              <a:lnSpc>
                <a:spcPct val="100000"/>
              </a:lnSpc>
              <a:spcBef>
                <a:spcPts val="0"/>
              </a:spcBef>
              <a:spcAft>
                <a:spcPts val="0"/>
              </a:spcAft>
              <a:buNone/>
            </a:pPr>
            <a:r>
              <a:rPr b="1" lang="en" sz="700">
                <a:solidFill>
                  <a:schemeClr val="dk1"/>
                </a:solidFill>
                <a:latin typeface="Playfair Display"/>
                <a:ea typeface="Playfair Display"/>
                <a:cs typeface="Playfair Display"/>
                <a:sym typeface="Playfair Display"/>
              </a:rPr>
              <a:t>‘</a:t>
            </a:r>
            <a:r>
              <a:rPr b="1" lang="en" sz="700">
                <a:solidFill>
                  <a:schemeClr val="dk1"/>
                </a:solidFill>
                <a:latin typeface="Playfair Display"/>
                <a:ea typeface="Playfair Display"/>
                <a:cs typeface="Playfair Display"/>
                <a:sym typeface="Playfair Display"/>
              </a:rPr>
              <a:t>Iwalani Clayton</a:t>
            </a:r>
            <a:endParaRPr b="1" sz="700">
              <a:solidFill>
                <a:schemeClr val="dk1"/>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None/>
            </a:pPr>
            <a:r>
              <a:rPr lang="en" sz="700">
                <a:solidFill>
                  <a:schemeClr val="dk1"/>
                </a:solidFill>
                <a:latin typeface="Playfair Display"/>
                <a:ea typeface="Playfair Display"/>
                <a:cs typeface="Playfair Display"/>
                <a:sym typeface="Playfair Display"/>
              </a:rPr>
              <a:t>CERENE Resilience Corps Leaders Award Program/Undergraduate Research Assistant</a:t>
            </a:r>
            <a:endParaRPr sz="700">
              <a:solidFill>
                <a:schemeClr val="dk1"/>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None/>
            </a:pPr>
            <a:r>
              <a:rPr lang="en" sz="700">
                <a:solidFill>
                  <a:schemeClr val="dk1"/>
                </a:solidFill>
                <a:latin typeface="Playfair Display"/>
                <a:ea typeface="Playfair Display"/>
                <a:cs typeface="Playfair Display"/>
                <a:sym typeface="Playfair Display"/>
              </a:rPr>
              <a:t> Kapiʻolani Community College</a:t>
            </a:r>
            <a:endParaRPr sz="600">
              <a:solidFill>
                <a:schemeClr val="dk1"/>
              </a:solidFill>
              <a:latin typeface="Playfair Display"/>
              <a:ea typeface="Playfair Display"/>
              <a:cs typeface="Playfair Display"/>
              <a:sym typeface="Playfair Display"/>
            </a:endParaRPr>
          </a:p>
        </p:txBody>
      </p:sp>
      <p:sp>
        <p:nvSpPr>
          <p:cNvPr id="66" name="Google Shape;66;p13"/>
          <p:cNvSpPr txBox="1"/>
          <p:nvPr/>
        </p:nvSpPr>
        <p:spPr>
          <a:xfrm>
            <a:off x="639000" y="4620150"/>
            <a:ext cx="1813200" cy="162000"/>
          </a:xfrm>
          <a:prstGeom prst="rect">
            <a:avLst/>
          </a:prstGeom>
          <a:gradFill>
            <a:gsLst>
              <a:gs pos="0">
                <a:srgbClr val="00D2E9"/>
              </a:gs>
              <a:gs pos="100000">
                <a:srgbClr val="045962"/>
              </a:gs>
            </a:gsLst>
            <a:path path="circle">
              <a:fillToRect b="50%" l="50%" r="50%" t="50%"/>
            </a:path>
            <a:tileRect/>
          </a:gradFill>
          <a:ln>
            <a:noFill/>
          </a:ln>
        </p:spPr>
        <p:txBody>
          <a:bodyPr anchorCtr="0" anchor="t" bIns="34500" lIns="69025" spcFirstLastPara="1" rIns="69025" wrap="square" tIns="34500">
            <a:spAutoFit/>
          </a:bodyPr>
          <a:lstStyle/>
          <a:p>
            <a:pPr indent="0" lvl="0" marL="0" marR="0" rtl="0" algn="ctr">
              <a:spcBef>
                <a:spcPts val="0"/>
              </a:spcBef>
              <a:spcAft>
                <a:spcPts val="0"/>
              </a:spcAft>
              <a:buNone/>
            </a:pPr>
            <a:r>
              <a:rPr b="1" lang="en" sz="600">
                <a:solidFill>
                  <a:schemeClr val="lt1"/>
                </a:solidFill>
                <a:latin typeface="Libre Baskerville"/>
                <a:ea typeface="Libre Baskerville"/>
                <a:cs typeface="Libre Baskerville"/>
                <a:sym typeface="Libre Baskerville"/>
              </a:rPr>
              <a:t>Acknowledgements</a:t>
            </a:r>
            <a:endParaRPr b="1" sz="400"/>
          </a:p>
        </p:txBody>
      </p:sp>
      <p:pic>
        <p:nvPicPr>
          <p:cNvPr id="67" name="Google Shape;67;p13"/>
          <p:cNvPicPr preferRelativeResize="0"/>
          <p:nvPr/>
        </p:nvPicPr>
        <p:blipFill>
          <a:blip r:embed="rId4">
            <a:alphaModFix/>
          </a:blip>
          <a:stretch>
            <a:fillRect/>
          </a:stretch>
        </p:blipFill>
        <p:spPr>
          <a:xfrm>
            <a:off x="223421" y="116242"/>
            <a:ext cx="401677" cy="401677"/>
          </a:xfrm>
          <a:prstGeom prst="rect">
            <a:avLst/>
          </a:prstGeom>
          <a:noFill/>
          <a:ln>
            <a:noFill/>
          </a:ln>
        </p:spPr>
      </p:pic>
      <p:pic>
        <p:nvPicPr>
          <p:cNvPr id="68" name="Google Shape;68;p13"/>
          <p:cNvPicPr preferRelativeResize="0"/>
          <p:nvPr/>
        </p:nvPicPr>
        <p:blipFill>
          <a:blip r:embed="rId5">
            <a:alphaModFix/>
          </a:blip>
          <a:stretch>
            <a:fillRect/>
          </a:stretch>
        </p:blipFill>
        <p:spPr>
          <a:xfrm>
            <a:off x="8506140" y="91330"/>
            <a:ext cx="451495" cy="451495"/>
          </a:xfrm>
          <a:prstGeom prst="rect">
            <a:avLst/>
          </a:prstGeom>
          <a:noFill/>
          <a:ln>
            <a:noFill/>
          </a:ln>
        </p:spPr>
      </p:pic>
      <p:sp>
        <p:nvSpPr>
          <p:cNvPr id="69" name="Google Shape;69;p13"/>
          <p:cNvSpPr txBox="1"/>
          <p:nvPr/>
        </p:nvSpPr>
        <p:spPr>
          <a:xfrm>
            <a:off x="639001" y="4742944"/>
            <a:ext cx="1813200" cy="325800"/>
          </a:xfrm>
          <a:prstGeom prst="rect">
            <a:avLst/>
          </a:prstGeom>
          <a:solidFill>
            <a:srgbClr val="D0E0E3"/>
          </a:solidFill>
          <a:ln>
            <a:noFill/>
          </a:ln>
        </p:spPr>
        <p:txBody>
          <a:bodyPr anchorCtr="0" anchor="t" bIns="24075" lIns="24075" spcFirstLastPara="1" rIns="24075" wrap="square" tIns="24075">
            <a:spAutoFit/>
          </a:bodyPr>
          <a:lstStyle/>
          <a:p>
            <a:pPr indent="0" lvl="0" marL="0" rtl="0" algn="l">
              <a:spcBef>
                <a:spcPts val="0"/>
              </a:spcBef>
              <a:spcAft>
                <a:spcPts val="0"/>
              </a:spcAft>
              <a:buNone/>
            </a:pPr>
            <a:r>
              <a:rPr lang="en" sz="600">
                <a:solidFill>
                  <a:schemeClr val="dk1"/>
                </a:solidFill>
                <a:latin typeface="Playfair Display"/>
                <a:ea typeface="Playfair Display"/>
                <a:cs typeface="Playfair Display"/>
                <a:sym typeface="Playfair Display"/>
              </a:rPr>
              <a:t>Mahalo, Dr. Miku Lenentine, who guided us in this research, and State Farm and Hawaiian Electric, who sponsored this project.</a:t>
            </a:r>
            <a:endParaRPr sz="600">
              <a:latin typeface="Playfair Display"/>
              <a:ea typeface="Playfair Display"/>
              <a:cs typeface="Playfair Display"/>
              <a:sym typeface="Playfair Display"/>
            </a:endParaRPr>
          </a:p>
        </p:txBody>
      </p:sp>
      <p:pic>
        <p:nvPicPr>
          <p:cNvPr id="70" name="Google Shape;70;p13"/>
          <p:cNvPicPr preferRelativeResize="0"/>
          <p:nvPr/>
        </p:nvPicPr>
        <p:blipFill>
          <a:blip r:embed="rId6">
            <a:alphaModFix/>
          </a:blip>
          <a:stretch>
            <a:fillRect/>
          </a:stretch>
        </p:blipFill>
        <p:spPr>
          <a:xfrm>
            <a:off x="244953" y="4664111"/>
            <a:ext cx="358597" cy="170690"/>
          </a:xfrm>
          <a:prstGeom prst="rect">
            <a:avLst/>
          </a:prstGeom>
          <a:noFill/>
          <a:ln>
            <a:noFill/>
          </a:ln>
        </p:spPr>
      </p:pic>
      <p:pic>
        <p:nvPicPr>
          <p:cNvPr id="71" name="Google Shape;71;p13"/>
          <p:cNvPicPr preferRelativeResize="0"/>
          <p:nvPr/>
        </p:nvPicPr>
        <p:blipFill>
          <a:blip r:embed="rId7">
            <a:alphaModFix/>
          </a:blip>
          <a:stretch>
            <a:fillRect/>
          </a:stretch>
        </p:blipFill>
        <p:spPr>
          <a:xfrm>
            <a:off x="2487661" y="4662867"/>
            <a:ext cx="302563" cy="173180"/>
          </a:xfrm>
          <a:prstGeom prst="rect">
            <a:avLst/>
          </a:prstGeom>
          <a:noFill/>
          <a:ln>
            <a:noFill/>
          </a:ln>
        </p:spPr>
      </p:pic>
      <p:sp>
        <p:nvSpPr>
          <p:cNvPr id="72" name="Google Shape;72;p13"/>
          <p:cNvSpPr txBox="1"/>
          <p:nvPr/>
        </p:nvSpPr>
        <p:spPr>
          <a:xfrm>
            <a:off x="236800" y="2876563"/>
            <a:ext cx="2587200" cy="664200"/>
          </a:xfrm>
          <a:prstGeom prst="rect">
            <a:avLst/>
          </a:prstGeom>
          <a:noFill/>
          <a:ln>
            <a:noFill/>
          </a:ln>
        </p:spPr>
        <p:txBody>
          <a:bodyPr anchorCtr="0" anchor="t" bIns="24075" lIns="24075" spcFirstLastPara="1" rIns="24075" wrap="square" tIns="24075">
            <a:spAutoFit/>
          </a:bodyPr>
          <a:lstStyle/>
          <a:p>
            <a:pPr indent="0" lvl="0" marL="0" rtl="0" algn="l">
              <a:lnSpc>
                <a:spcPct val="100000"/>
              </a:lnSpc>
              <a:spcBef>
                <a:spcPts val="0"/>
              </a:spcBef>
              <a:spcAft>
                <a:spcPts val="0"/>
              </a:spcAft>
              <a:buNone/>
            </a:pPr>
            <a:r>
              <a:rPr lang="en" sz="600">
                <a:solidFill>
                  <a:schemeClr val="dk1"/>
                </a:solidFill>
                <a:latin typeface="Playfair Display"/>
                <a:ea typeface="Playfair Display"/>
                <a:cs typeface="Playfair Display"/>
                <a:sym typeface="Playfair Display"/>
              </a:rPr>
              <a:t>We are tasked with assisting our community in becoming more resilient during Hawaii's most damaging natural disasters. These types of threats include floods, fires, lava flows, landslides, earthquakes, coastal erosion, elevated winds, high waves, tsunamis, hurricanes, and sea-level rise.</a:t>
            </a:r>
            <a:endParaRPr sz="600">
              <a:solidFill>
                <a:schemeClr val="dk1"/>
              </a:solidFill>
              <a:latin typeface="Playfair Display"/>
              <a:ea typeface="Playfair Display"/>
              <a:cs typeface="Playfair Display"/>
              <a:sym typeface="Playfair Display"/>
            </a:endParaRPr>
          </a:p>
          <a:p>
            <a:pPr indent="0" lvl="0" marL="0" rtl="0" algn="l">
              <a:lnSpc>
                <a:spcPct val="115000"/>
              </a:lnSpc>
              <a:spcBef>
                <a:spcPts val="1200"/>
              </a:spcBef>
              <a:spcAft>
                <a:spcPts val="1200"/>
              </a:spcAft>
              <a:buNone/>
            </a:pPr>
            <a:r>
              <a:t/>
            </a:r>
            <a:endParaRPr sz="600">
              <a:solidFill>
                <a:schemeClr val="dk1"/>
              </a:solidFill>
              <a:latin typeface="Playfair Display"/>
              <a:ea typeface="Playfair Display"/>
              <a:cs typeface="Playfair Display"/>
              <a:sym typeface="Playfair Display"/>
            </a:endParaRPr>
          </a:p>
        </p:txBody>
      </p:sp>
      <p:sp>
        <p:nvSpPr>
          <p:cNvPr id="73" name="Google Shape;73;p13"/>
          <p:cNvSpPr txBox="1"/>
          <p:nvPr/>
        </p:nvSpPr>
        <p:spPr>
          <a:xfrm>
            <a:off x="229450" y="3973550"/>
            <a:ext cx="2541000" cy="510300"/>
          </a:xfrm>
          <a:prstGeom prst="rect">
            <a:avLst/>
          </a:prstGeom>
          <a:noFill/>
          <a:ln>
            <a:noFill/>
          </a:ln>
        </p:spPr>
        <p:txBody>
          <a:bodyPr anchorCtr="0" anchor="t" bIns="24075" lIns="24075" spcFirstLastPara="1" rIns="24075" wrap="square" tIns="24075">
            <a:spAutoFit/>
          </a:bodyPr>
          <a:lstStyle/>
          <a:p>
            <a:pPr indent="0" lvl="0" marL="0" rtl="0" algn="l">
              <a:lnSpc>
                <a:spcPct val="100000"/>
              </a:lnSpc>
              <a:spcBef>
                <a:spcPts val="0"/>
              </a:spcBef>
              <a:spcAft>
                <a:spcPts val="0"/>
              </a:spcAft>
              <a:buClr>
                <a:schemeClr val="dk1"/>
              </a:buClr>
              <a:buSzPts val="1100"/>
              <a:buFont typeface="Arial"/>
              <a:buNone/>
            </a:pPr>
            <a:r>
              <a:rPr lang="en" sz="600">
                <a:solidFill>
                  <a:srgbClr val="252525"/>
                </a:solidFill>
                <a:latin typeface="Playfair Display"/>
                <a:ea typeface="Playfair Display"/>
                <a:cs typeface="Playfair Display"/>
                <a:sym typeface="Playfair Display"/>
              </a:rPr>
              <a:t>The methodology draws from community-based research, programmatic analysis, and indigenous research methods. We also used geospatial analysis, utilizing the ArcGIS online story map interactive tool.</a:t>
            </a:r>
            <a:endParaRPr sz="600">
              <a:solidFill>
                <a:srgbClr val="252525"/>
              </a:solidFill>
              <a:latin typeface="Playfair Display"/>
              <a:ea typeface="Playfair Display"/>
              <a:cs typeface="Playfair Display"/>
              <a:sym typeface="Playfair Display"/>
            </a:endParaRPr>
          </a:p>
          <a:p>
            <a:pPr indent="0" lvl="0" marL="0" rtl="0" algn="l">
              <a:spcBef>
                <a:spcPts val="0"/>
              </a:spcBef>
              <a:spcAft>
                <a:spcPts val="0"/>
              </a:spcAft>
              <a:buClr>
                <a:schemeClr val="dk1"/>
              </a:buClr>
              <a:buSzPts val="300"/>
              <a:buFont typeface="Arial"/>
              <a:buNone/>
            </a:pPr>
            <a:r>
              <a:t/>
            </a:r>
            <a:endParaRPr sz="600">
              <a:solidFill>
                <a:schemeClr val="dk1"/>
              </a:solidFill>
              <a:latin typeface="Playfair Display"/>
              <a:ea typeface="Playfair Display"/>
              <a:cs typeface="Playfair Display"/>
              <a:sym typeface="Playfair Display"/>
            </a:endParaRPr>
          </a:p>
        </p:txBody>
      </p:sp>
      <p:sp>
        <p:nvSpPr>
          <p:cNvPr id="74" name="Google Shape;74;p13"/>
          <p:cNvSpPr txBox="1"/>
          <p:nvPr/>
        </p:nvSpPr>
        <p:spPr>
          <a:xfrm>
            <a:off x="4010525" y="3547275"/>
            <a:ext cx="2073900" cy="602700"/>
          </a:xfrm>
          <a:prstGeom prst="rect">
            <a:avLst/>
          </a:prstGeom>
          <a:noFill/>
          <a:ln>
            <a:noFill/>
          </a:ln>
        </p:spPr>
        <p:txBody>
          <a:bodyPr anchorCtr="0" anchor="t" bIns="24075" lIns="24075" spcFirstLastPara="1" rIns="24075" wrap="square" tIns="24075">
            <a:spAutoFit/>
          </a:bodyPr>
          <a:lstStyle/>
          <a:p>
            <a:pPr indent="0" lvl="0" marL="0" rtl="0" algn="l">
              <a:lnSpc>
                <a:spcPct val="100000"/>
              </a:lnSpc>
              <a:spcBef>
                <a:spcPts val="0"/>
              </a:spcBef>
              <a:spcAft>
                <a:spcPts val="0"/>
              </a:spcAft>
              <a:buNone/>
            </a:pPr>
            <a:r>
              <a:rPr lang="en" sz="400">
                <a:solidFill>
                  <a:schemeClr val="lt1"/>
                </a:solidFill>
                <a:latin typeface="Playfair Display"/>
                <a:ea typeface="Playfair Display"/>
                <a:cs typeface="Playfair Display"/>
                <a:sym typeface="Playfair Display"/>
              </a:rPr>
              <a:t>The goal of this research is to identify eight to sixteen possible sites for community resilience hubs in each of the major planning areas of Oʻahu. The Action 15 research is being conducted by researchers at CERENE in collaboration with the Department of Urban and Regional Planning at the University of Hawaiʻi at Mānoa in partnership with the City and County Office of Climate Change, Sustainability, and Resilience to build on the work of the Ola Resilience Strategy.</a:t>
            </a:r>
            <a:endParaRPr sz="400">
              <a:solidFill>
                <a:schemeClr val="lt1"/>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sz="400">
              <a:solidFill>
                <a:schemeClr val="lt1"/>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i="1" lang="en" sz="400">
                <a:solidFill>
                  <a:schemeClr val="lt1"/>
                </a:solidFill>
                <a:latin typeface="Playfair Display"/>
                <a:ea typeface="Playfair Display"/>
                <a:cs typeface="Playfair Display"/>
                <a:sym typeface="Playfair Display"/>
              </a:rPr>
              <a:t>The following photos capture a few moments from the Waikīkī Community Center (WCC) Resilience Hub Workshop.</a:t>
            </a:r>
            <a:endParaRPr sz="500">
              <a:solidFill>
                <a:schemeClr val="lt1"/>
              </a:solidFill>
              <a:latin typeface="Playfair Display"/>
              <a:ea typeface="Playfair Display"/>
              <a:cs typeface="Playfair Display"/>
              <a:sym typeface="Playfair Display"/>
            </a:endParaRPr>
          </a:p>
        </p:txBody>
      </p:sp>
      <p:sp>
        <p:nvSpPr>
          <p:cNvPr id="75" name="Google Shape;75;p13"/>
          <p:cNvSpPr txBox="1"/>
          <p:nvPr/>
        </p:nvSpPr>
        <p:spPr>
          <a:xfrm>
            <a:off x="241600" y="2563625"/>
            <a:ext cx="2541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
                <a:latin typeface="Playfair Display"/>
                <a:ea typeface="Playfair Display"/>
                <a:cs typeface="Playfair Display"/>
                <a:sym typeface="Playfair Display"/>
              </a:rPr>
              <a:t>Addressing the question: </a:t>
            </a:r>
            <a:r>
              <a:rPr b="1" i="1" lang="en" sz="600">
                <a:latin typeface="Playfair Display"/>
                <a:ea typeface="Playfair Display"/>
                <a:cs typeface="Playfair Display"/>
                <a:sym typeface="Playfair Display"/>
              </a:rPr>
              <a:t>Did the Action 15 Resilience Hub Workshops meet their Community Engagement Goals?</a:t>
            </a:r>
            <a:endParaRPr b="1" i="1" sz="600">
              <a:latin typeface="Playfair Display"/>
              <a:ea typeface="Playfair Display"/>
              <a:cs typeface="Playfair Display"/>
              <a:sym typeface="Playfair Display"/>
            </a:endParaRPr>
          </a:p>
        </p:txBody>
      </p:sp>
      <p:pic>
        <p:nvPicPr>
          <p:cNvPr id="76" name="Google Shape;76;p13"/>
          <p:cNvPicPr preferRelativeResize="0"/>
          <p:nvPr/>
        </p:nvPicPr>
        <p:blipFill>
          <a:blip r:embed="rId8">
            <a:alphaModFix/>
          </a:blip>
          <a:stretch>
            <a:fillRect/>
          </a:stretch>
        </p:blipFill>
        <p:spPr>
          <a:xfrm>
            <a:off x="4082202" y="4203588"/>
            <a:ext cx="619800" cy="848063"/>
          </a:xfrm>
          <a:prstGeom prst="rect">
            <a:avLst/>
          </a:prstGeom>
          <a:noFill/>
          <a:ln>
            <a:noFill/>
          </a:ln>
        </p:spPr>
      </p:pic>
      <p:pic>
        <p:nvPicPr>
          <p:cNvPr id="77" name="Google Shape;77;p13"/>
          <p:cNvPicPr preferRelativeResize="0"/>
          <p:nvPr/>
        </p:nvPicPr>
        <p:blipFill>
          <a:blip r:embed="rId9">
            <a:alphaModFix/>
          </a:blip>
          <a:stretch>
            <a:fillRect/>
          </a:stretch>
        </p:blipFill>
        <p:spPr>
          <a:xfrm>
            <a:off x="4786675" y="4222800"/>
            <a:ext cx="619800" cy="818401"/>
          </a:xfrm>
          <a:prstGeom prst="rect">
            <a:avLst/>
          </a:prstGeom>
          <a:noFill/>
          <a:ln>
            <a:noFill/>
          </a:ln>
        </p:spPr>
      </p:pic>
      <p:pic>
        <p:nvPicPr>
          <p:cNvPr id="78" name="Google Shape;78;p13"/>
          <p:cNvPicPr preferRelativeResize="0"/>
          <p:nvPr/>
        </p:nvPicPr>
        <p:blipFill>
          <a:blip r:embed="rId10">
            <a:alphaModFix/>
          </a:blip>
          <a:stretch>
            <a:fillRect/>
          </a:stretch>
        </p:blipFill>
        <p:spPr>
          <a:xfrm>
            <a:off x="5480500" y="4222800"/>
            <a:ext cx="643975" cy="817474"/>
          </a:xfrm>
          <a:prstGeom prst="rect">
            <a:avLst/>
          </a:prstGeom>
          <a:noFill/>
          <a:ln>
            <a:noFill/>
          </a:ln>
        </p:spPr>
      </p:pic>
      <p:pic>
        <p:nvPicPr>
          <p:cNvPr id="79" name="Google Shape;79;p13"/>
          <p:cNvPicPr preferRelativeResize="0"/>
          <p:nvPr/>
        </p:nvPicPr>
        <p:blipFill>
          <a:blip r:embed="rId11">
            <a:alphaModFix/>
          </a:blip>
          <a:stretch>
            <a:fillRect/>
          </a:stretch>
        </p:blipFill>
        <p:spPr>
          <a:xfrm>
            <a:off x="3128425" y="4227150"/>
            <a:ext cx="882099" cy="817475"/>
          </a:xfrm>
          <a:prstGeom prst="rect">
            <a:avLst/>
          </a:prstGeom>
          <a:noFill/>
          <a:ln>
            <a:noFill/>
          </a:ln>
        </p:spPr>
      </p:pic>
      <p:pic>
        <p:nvPicPr>
          <p:cNvPr id="80" name="Google Shape;80;p13"/>
          <p:cNvPicPr preferRelativeResize="0"/>
          <p:nvPr/>
        </p:nvPicPr>
        <p:blipFill>
          <a:blip r:embed="rId12">
            <a:alphaModFix/>
          </a:blip>
          <a:stretch>
            <a:fillRect/>
          </a:stretch>
        </p:blipFill>
        <p:spPr>
          <a:xfrm>
            <a:off x="3124375" y="750075"/>
            <a:ext cx="3016525" cy="461700"/>
          </a:xfrm>
          <a:prstGeom prst="rect">
            <a:avLst/>
          </a:prstGeom>
          <a:noFill/>
          <a:ln>
            <a:noFill/>
          </a:ln>
        </p:spPr>
      </p:pic>
      <p:pic>
        <p:nvPicPr>
          <p:cNvPr id="81" name="Google Shape;81;p13"/>
          <p:cNvPicPr preferRelativeResize="0"/>
          <p:nvPr/>
        </p:nvPicPr>
        <p:blipFill>
          <a:blip r:embed="rId13">
            <a:alphaModFix/>
          </a:blip>
          <a:stretch>
            <a:fillRect/>
          </a:stretch>
        </p:blipFill>
        <p:spPr>
          <a:xfrm>
            <a:off x="4686075" y="1255651"/>
            <a:ext cx="1454825" cy="1041349"/>
          </a:xfrm>
          <a:prstGeom prst="rect">
            <a:avLst/>
          </a:prstGeom>
          <a:noFill/>
          <a:ln>
            <a:noFill/>
          </a:ln>
        </p:spPr>
      </p:pic>
      <p:sp>
        <p:nvSpPr>
          <p:cNvPr id="82" name="Google Shape;82;p13"/>
          <p:cNvSpPr txBox="1"/>
          <p:nvPr/>
        </p:nvSpPr>
        <p:spPr>
          <a:xfrm>
            <a:off x="4689925" y="2216240"/>
            <a:ext cx="1454700" cy="615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200"/>
              </a:spcBef>
              <a:spcAft>
                <a:spcPts val="0"/>
              </a:spcAft>
              <a:buClr>
                <a:schemeClr val="dk1"/>
              </a:buClr>
              <a:buSzPts val="1100"/>
              <a:buFont typeface="Arial"/>
              <a:buNone/>
            </a:pPr>
            <a:r>
              <a:rPr b="1" lang="en" sz="400">
                <a:solidFill>
                  <a:schemeClr val="lt1"/>
                </a:solidFill>
                <a:latin typeface="Playfair Display"/>
                <a:ea typeface="Playfair Display"/>
                <a:cs typeface="Playfair Display"/>
                <a:sym typeface="Playfair Display"/>
              </a:rPr>
              <a:t>Workshop Outcome Goals:</a:t>
            </a:r>
            <a:endParaRPr b="1" sz="400">
              <a:solidFill>
                <a:schemeClr val="lt1"/>
              </a:solidFill>
              <a:latin typeface="Playfair Display"/>
              <a:ea typeface="Playfair Display"/>
              <a:cs typeface="Playfair Display"/>
              <a:sym typeface="Playfair Display"/>
            </a:endParaRPr>
          </a:p>
          <a:p>
            <a:pPr indent="-114300" lvl="0" marL="228600" rtl="0" algn="l">
              <a:lnSpc>
                <a:spcPct val="100000"/>
              </a:lnSpc>
              <a:spcBef>
                <a:spcPts val="0"/>
              </a:spcBef>
              <a:spcAft>
                <a:spcPts val="0"/>
              </a:spcAft>
              <a:buClr>
                <a:schemeClr val="dk1"/>
              </a:buClr>
              <a:buSzPts val="1100"/>
              <a:buFont typeface="Arial"/>
              <a:buNone/>
            </a:pPr>
            <a:r>
              <a:rPr lang="en" sz="400">
                <a:solidFill>
                  <a:schemeClr val="lt1"/>
                </a:solidFill>
                <a:latin typeface="Playfair Display"/>
                <a:ea typeface="Playfair Display"/>
                <a:cs typeface="Playfair Display"/>
                <a:sym typeface="Playfair Display"/>
              </a:rPr>
              <a:t>·   Identification of the top recommended sites</a:t>
            </a:r>
            <a:endParaRPr sz="400">
              <a:solidFill>
                <a:schemeClr val="lt1"/>
              </a:solidFill>
              <a:latin typeface="Playfair Display"/>
              <a:ea typeface="Playfair Display"/>
              <a:cs typeface="Playfair Display"/>
              <a:sym typeface="Playfair Display"/>
            </a:endParaRPr>
          </a:p>
          <a:p>
            <a:pPr indent="-114300" lvl="0" marL="228600" rtl="0" algn="l">
              <a:lnSpc>
                <a:spcPct val="100000"/>
              </a:lnSpc>
              <a:spcBef>
                <a:spcPts val="0"/>
              </a:spcBef>
              <a:spcAft>
                <a:spcPts val="0"/>
              </a:spcAft>
              <a:buClr>
                <a:schemeClr val="dk1"/>
              </a:buClr>
              <a:buSzPts val="1100"/>
              <a:buFont typeface="Arial"/>
              <a:buNone/>
            </a:pPr>
            <a:r>
              <a:rPr lang="en" sz="400">
                <a:solidFill>
                  <a:schemeClr val="lt1"/>
                </a:solidFill>
                <a:latin typeface="Playfair Display"/>
                <a:ea typeface="Playfair Display"/>
                <a:cs typeface="Playfair Display"/>
                <a:sym typeface="Playfair Display"/>
              </a:rPr>
              <a:t>·   Evaluation of site suitability</a:t>
            </a:r>
            <a:endParaRPr sz="400">
              <a:solidFill>
                <a:schemeClr val="lt1"/>
              </a:solidFill>
              <a:latin typeface="Playfair Display"/>
              <a:ea typeface="Playfair Display"/>
              <a:cs typeface="Playfair Display"/>
              <a:sym typeface="Playfair Display"/>
            </a:endParaRPr>
          </a:p>
          <a:p>
            <a:pPr indent="-114300" lvl="0" marL="228600" rtl="0" algn="l">
              <a:lnSpc>
                <a:spcPct val="100000"/>
              </a:lnSpc>
              <a:spcBef>
                <a:spcPts val="0"/>
              </a:spcBef>
              <a:spcAft>
                <a:spcPts val="0"/>
              </a:spcAft>
              <a:buClr>
                <a:schemeClr val="dk1"/>
              </a:buClr>
              <a:buSzPts val="1100"/>
              <a:buFont typeface="Arial"/>
              <a:buNone/>
            </a:pPr>
            <a:r>
              <a:rPr lang="en" sz="400">
                <a:solidFill>
                  <a:schemeClr val="lt1"/>
                </a:solidFill>
                <a:latin typeface="Playfair Display"/>
                <a:ea typeface="Playfair Display"/>
                <a:cs typeface="Playfair Display"/>
                <a:sym typeface="Playfair Display"/>
              </a:rPr>
              <a:t>·   Evaluation of critical services offered at sites</a:t>
            </a:r>
            <a:endParaRPr sz="400">
              <a:solidFill>
                <a:schemeClr val="lt1"/>
              </a:solidFill>
              <a:latin typeface="Playfair Display"/>
              <a:ea typeface="Playfair Display"/>
              <a:cs typeface="Playfair Display"/>
              <a:sym typeface="Playfair Display"/>
            </a:endParaRPr>
          </a:p>
          <a:p>
            <a:pPr indent="-114300" lvl="0" marL="228600" rtl="0" algn="l">
              <a:lnSpc>
                <a:spcPct val="100000"/>
              </a:lnSpc>
              <a:spcBef>
                <a:spcPts val="0"/>
              </a:spcBef>
              <a:spcAft>
                <a:spcPts val="0"/>
              </a:spcAft>
              <a:buNone/>
            </a:pPr>
            <a:r>
              <a:rPr lang="en" sz="400">
                <a:solidFill>
                  <a:schemeClr val="lt1"/>
                </a:solidFill>
                <a:latin typeface="Playfair Display"/>
                <a:ea typeface="Playfair Display"/>
                <a:cs typeface="Playfair Display"/>
                <a:sym typeface="Playfair Display"/>
              </a:rPr>
              <a:t>·   Recommendations for next steps and priorities.</a:t>
            </a:r>
            <a:endParaRPr sz="400">
              <a:solidFill>
                <a:schemeClr val="lt1"/>
              </a:solidFill>
              <a:latin typeface="Playfair Display"/>
              <a:ea typeface="Playfair Display"/>
              <a:cs typeface="Playfair Display"/>
              <a:sym typeface="Playfair Display"/>
            </a:endParaRPr>
          </a:p>
          <a:p>
            <a:pPr indent="-114300" lvl="0" marL="142875" rtl="0" algn="l">
              <a:lnSpc>
                <a:spcPct val="100000"/>
              </a:lnSpc>
              <a:spcBef>
                <a:spcPts val="0"/>
              </a:spcBef>
              <a:spcAft>
                <a:spcPts val="0"/>
              </a:spcAft>
              <a:buNone/>
            </a:pPr>
            <a:r>
              <a:t/>
            </a:r>
            <a:endParaRPr i="1" sz="400">
              <a:solidFill>
                <a:schemeClr val="lt1"/>
              </a:solidFill>
              <a:latin typeface="Playfair Display"/>
              <a:ea typeface="Playfair Display"/>
              <a:cs typeface="Playfair Display"/>
              <a:sym typeface="Playfair Display"/>
            </a:endParaRPr>
          </a:p>
          <a:p>
            <a:pPr indent="-114300" lvl="0" marL="142875" rtl="0" algn="l">
              <a:lnSpc>
                <a:spcPct val="100000"/>
              </a:lnSpc>
              <a:spcBef>
                <a:spcPts val="0"/>
              </a:spcBef>
              <a:spcAft>
                <a:spcPts val="0"/>
              </a:spcAft>
              <a:buNone/>
            </a:pPr>
            <a:r>
              <a:rPr i="1" lang="en" sz="400">
                <a:solidFill>
                  <a:schemeClr val="lt1"/>
                </a:solidFill>
                <a:latin typeface="Playfair Display"/>
                <a:ea typeface="Playfair Display"/>
                <a:cs typeface="Playfair Display"/>
                <a:sym typeface="Playfair Display"/>
              </a:rPr>
              <a:t>*Map from WCC Community Resilience Hub Workshop</a:t>
            </a:r>
            <a:endParaRPr i="1" sz="400">
              <a:solidFill>
                <a:schemeClr val="lt1"/>
              </a:solidFill>
              <a:latin typeface="Playfair Display"/>
              <a:ea typeface="Playfair Display"/>
              <a:cs typeface="Playfair Display"/>
              <a:sym typeface="Playfair Display"/>
            </a:endParaRPr>
          </a:p>
        </p:txBody>
      </p:sp>
      <p:sp>
        <p:nvSpPr>
          <p:cNvPr id="83" name="Google Shape;83;p13"/>
          <p:cNvSpPr txBox="1"/>
          <p:nvPr/>
        </p:nvSpPr>
        <p:spPr>
          <a:xfrm>
            <a:off x="3120500" y="2221000"/>
            <a:ext cx="1454700" cy="600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b="1" lang="en" sz="300">
                <a:solidFill>
                  <a:schemeClr val="lt1"/>
                </a:solidFill>
                <a:latin typeface="Playfair Display"/>
                <a:ea typeface="Playfair Display"/>
                <a:cs typeface="Playfair Display"/>
                <a:sym typeface="Playfair Display"/>
              </a:rPr>
              <a:t>Workshop </a:t>
            </a:r>
            <a:r>
              <a:rPr b="1" lang="en" sz="300" u="sng">
                <a:solidFill>
                  <a:schemeClr val="lt1"/>
                </a:solidFill>
                <a:latin typeface="Playfair Display"/>
                <a:ea typeface="Playfair Display"/>
                <a:cs typeface="Playfair Display"/>
                <a:sym typeface="Playfair Display"/>
              </a:rPr>
              <a:t>Process</a:t>
            </a:r>
            <a:r>
              <a:rPr b="1" lang="en" sz="300">
                <a:solidFill>
                  <a:schemeClr val="lt1"/>
                </a:solidFill>
                <a:latin typeface="Playfair Display"/>
                <a:ea typeface="Playfair Display"/>
                <a:cs typeface="Playfair Display"/>
                <a:sym typeface="Playfair Display"/>
              </a:rPr>
              <a:t> Goals:</a:t>
            </a:r>
            <a:endParaRPr b="1" sz="300">
              <a:solidFill>
                <a:schemeClr val="lt1"/>
              </a:solidFill>
              <a:latin typeface="Playfair Display"/>
              <a:ea typeface="Playfair Display"/>
              <a:cs typeface="Playfair Display"/>
              <a:sym typeface="Playfair Display"/>
            </a:endParaRPr>
          </a:p>
          <a:p>
            <a:pPr indent="-114300" lvl="0" marL="228600" rtl="0" algn="l">
              <a:lnSpc>
                <a:spcPct val="100000"/>
              </a:lnSpc>
              <a:spcBef>
                <a:spcPts val="0"/>
              </a:spcBef>
              <a:spcAft>
                <a:spcPts val="0"/>
              </a:spcAft>
              <a:buClr>
                <a:schemeClr val="dk1"/>
              </a:buClr>
              <a:buSzPts val="1100"/>
              <a:buFont typeface="Arial"/>
              <a:buNone/>
            </a:pPr>
            <a:r>
              <a:rPr lang="en" sz="300">
                <a:solidFill>
                  <a:schemeClr val="lt1"/>
                </a:solidFill>
                <a:latin typeface="Playfair Display"/>
                <a:ea typeface="Playfair Display"/>
                <a:cs typeface="Playfair Display"/>
                <a:sym typeface="Playfair Display"/>
              </a:rPr>
              <a:t>·   An equitable and inclusive process</a:t>
            </a:r>
            <a:endParaRPr sz="300">
              <a:solidFill>
                <a:schemeClr val="lt1"/>
              </a:solidFill>
              <a:latin typeface="Playfair Display"/>
              <a:ea typeface="Playfair Display"/>
              <a:cs typeface="Playfair Display"/>
              <a:sym typeface="Playfair Display"/>
            </a:endParaRPr>
          </a:p>
          <a:p>
            <a:pPr indent="-114300" lvl="0" marL="228600" rtl="0" algn="l">
              <a:lnSpc>
                <a:spcPct val="100000"/>
              </a:lnSpc>
              <a:spcBef>
                <a:spcPts val="0"/>
              </a:spcBef>
              <a:spcAft>
                <a:spcPts val="0"/>
              </a:spcAft>
              <a:buClr>
                <a:schemeClr val="dk1"/>
              </a:buClr>
              <a:buSzPts val="1100"/>
              <a:buFont typeface="Arial"/>
              <a:buNone/>
            </a:pPr>
            <a:r>
              <a:rPr lang="en" sz="300">
                <a:solidFill>
                  <a:schemeClr val="lt1"/>
                </a:solidFill>
                <a:latin typeface="Playfair Display"/>
                <a:ea typeface="Playfair Display"/>
                <a:cs typeface="Playfair Display"/>
                <a:sym typeface="Playfair Display"/>
              </a:rPr>
              <a:t>·   Empowerment for community resilience and disaster preparedness.</a:t>
            </a:r>
            <a:endParaRPr sz="300">
              <a:solidFill>
                <a:schemeClr val="lt1"/>
              </a:solidFill>
              <a:latin typeface="Playfair Display"/>
              <a:ea typeface="Playfair Display"/>
              <a:cs typeface="Playfair Display"/>
              <a:sym typeface="Playfair Display"/>
            </a:endParaRPr>
          </a:p>
          <a:p>
            <a:pPr indent="-114300" lvl="0" marL="228600" rtl="0" algn="l">
              <a:lnSpc>
                <a:spcPct val="100000"/>
              </a:lnSpc>
              <a:spcBef>
                <a:spcPts val="0"/>
              </a:spcBef>
              <a:spcAft>
                <a:spcPts val="0"/>
              </a:spcAft>
              <a:buClr>
                <a:schemeClr val="dk1"/>
              </a:buClr>
              <a:buSzPts val="1100"/>
              <a:buFont typeface="Arial"/>
              <a:buNone/>
            </a:pPr>
            <a:r>
              <a:rPr lang="en" sz="300">
                <a:solidFill>
                  <a:schemeClr val="lt1"/>
                </a:solidFill>
                <a:latin typeface="Playfair Display"/>
                <a:ea typeface="Playfair Display"/>
                <a:cs typeface="Playfair Display"/>
                <a:sym typeface="Playfair Display"/>
              </a:rPr>
              <a:t>·   Provide education and support for learning about community resilience.</a:t>
            </a:r>
            <a:endParaRPr sz="300">
              <a:solidFill>
                <a:schemeClr val="lt1"/>
              </a:solidFill>
              <a:latin typeface="Playfair Display"/>
              <a:ea typeface="Playfair Display"/>
              <a:cs typeface="Playfair Display"/>
              <a:sym typeface="Playfair Display"/>
            </a:endParaRPr>
          </a:p>
          <a:p>
            <a:pPr indent="-114300" lvl="0" marL="228600" rtl="0" algn="l">
              <a:lnSpc>
                <a:spcPct val="100000"/>
              </a:lnSpc>
              <a:spcBef>
                <a:spcPts val="0"/>
              </a:spcBef>
              <a:spcAft>
                <a:spcPts val="0"/>
              </a:spcAft>
              <a:buClr>
                <a:schemeClr val="dk1"/>
              </a:buClr>
              <a:buSzPts val="1100"/>
              <a:buFont typeface="Arial"/>
              <a:buNone/>
            </a:pPr>
            <a:r>
              <a:rPr lang="en" sz="300">
                <a:solidFill>
                  <a:schemeClr val="lt1"/>
                </a:solidFill>
                <a:latin typeface="Playfair Display"/>
                <a:ea typeface="Playfair Display"/>
                <a:cs typeface="Playfair Display"/>
                <a:sym typeface="Playfair Display"/>
              </a:rPr>
              <a:t>·   Empower students and support them in cultivating leadership and social science skills.</a:t>
            </a:r>
            <a:endParaRPr sz="300">
              <a:solidFill>
                <a:schemeClr val="lt1"/>
              </a:solidFill>
              <a:latin typeface="Playfair Display"/>
              <a:ea typeface="Playfair Display"/>
              <a:cs typeface="Playfair Display"/>
              <a:sym typeface="Playfair Display"/>
            </a:endParaRPr>
          </a:p>
          <a:p>
            <a:pPr indent="-114300" lvl="0" marL="228600" rtl="0" algn="l">
              <a:lnSpc>
                <a:spcPct val="100000"/>
              </a:lnSpc>
              <a:spcBef>
                <a:spcPts val="0"/>
              </a:spcBef>
              <a:spcAft>
                <a:spcPts val="0"/>
              </a:spcAft>
              <a:buNone/>
            </a:pPr>
            <a:r>
              <a:rPr lang="en" sz="300">
                <a:solidFill>
                  <a:schemeClr val="lt1"/>
                </a:solidFill>
                <a:latin typeface="Playfair Display"/>
                <a:ea typeface="Playfair Display"/>
                <a:cs typeface="Playfair Display"/>
                <a:sym typeface="Playfair Display"/>
              </a:rPr>
              <a:t>·   Generation of social capital and </a:t>
            </a:r>
            <a:r>
              <a:rPr i="1" lang="en" sz="300">
                <a:solidFill>
                  <a:schemeClr val="lt1"/>
                </a:solidFill>
                <a:latin typeface="Playfair Display"/>
                <a:ea typeface="Playfair Display"/>
                <a:cs typeface="Playfair Display"/>
                <a:sym typeface="Playfair Display"/>
              </a:rPr>
              <a:t>“sense of community.”</a:t>
            </a:r>
            <a:endParaRPr>
              <a:latin typeface="Playfair Display"/>
              <a:ea typeface="Playfair Display"/>
              <a:cs typeface="Playfair Display"/>
              <a:sym typeface="Playfair Display"/>
            </a:endParaRPr>
          </a:p>
        </p:txBody>
      </p:sp>
      <p:pic>
        <p:nvPicPr>
          <p:cNvPr id="84" name="Google Shape;84;p13"/>
          <p:cNvPicPr preferRelativeResize="0"/>
          <p:nvPr/>
        </p:nvPicPr>
        <p:blipFill>
          <a:blip r:embed="rId14">
            <a:alphaModFix/>
          </a:blip>
          <a:stretch>
            <a:fillRect/>
          </a:stretch>
        </p:blipFill>
        <p:spPr>
          <a:xfrm>
            <a:off x="3145238" y="3547275"/>
            <a:ext cx="803599" cy="602700"/>
          </a:xfrm>
          <a:prstGeom prst="rect">
            <a:avLst/>
          </a:prstGeom>
          <a:noFill/>
          <a:ln>
            <a:noFill/>
          </a:ln>
        </p:spPr>
      </p:pic>
      <p:pic>
        <p:nvPicPr>
          <p:cNvPr id="85" name="Google Shape;85;p13"/>
          <p:cNvPicPr preferRelativeResize="0"/>
          <p:nvPr/>
        </p:nvPicPr>
        <p:blipFill>
          <a:blip r:embed="rId15">
            <a:alphaModFix/>
          </a:blip>
          <a:stretch>
            <a:fillRect/>
          </a:stretch>
        </p:blipFill>
        <p:spPr>
          <a:xfrm>
            <a:off x="3139153" y="2746800"/>
            <a:ext cx="1006367" cy="723301"/>
          </a:xfrm>
          <a:prstGeom prst="rect">
            <a:avLst/>
          </a:prstGeom>
          <a:noFill/>
          <a:ln>
            <a:noFill/>
          </a:ln>
        </p:spPr>
      </p:pic>
      <p:pic>
        <p:nvPicPr>
          <p:cNvPr id="86" name="Google Shape;86;p13"/>
          <p:cNvPicPr preferRelativeResize="0"/>
          <p:nvPr/>
        </p:nvPicPr>
        <p:blipFill>
          <a:blip r:embed="rId16">
            <a:alphaModFix/>
          </a:blip>
          <a:stretch>
            <a:fillRect/>
          </a:stretch>
        </p:blipFill>
        <p:spPr>
          <a:xfrm>
            <a:off x="3130425" y="1255650"/>
            <a:ext cx="1454826" cy="1041350"/>
          </a:xfrm>
          <a:prstGeom prst="rect">
            <a:avLst/>
          </a:prstGeom>
          <a:noFill/>
          <a:ln>
            <a:noFill/>
          </a:ln>
        </p:spPr>
      </p:pic>
      <p:pic>
        <p:nvPicPr>
          <p:cNvPr id="87" name="Google Shape;87;p13"/>
          <p:cNvPicPr preferRelativeResize="0"/>
          <p:nvPr/>
        </p:nvPicPr>
        <p:blipFill>
          <a:blip r:embed="rId17">
            <a:alphaModFix/>
          </a:blip>
          <a:stretch>
            <a:fillRect/>
          </a:stretch>
        </p:blipFill>
        <p:spPr>
          <a:xfrm>
            <a:off x="4219700" y="2746802"/>
            <a:ext cx="643983" cy="723301"/>
          </a:xfrm>
          <a:prstGeom prst="rect">
            <a:avLst/>
          </a:prstGeom>
          <a:noFill/>
          <a:ln>
            <a:noFill/>
          </a:ln>
        </p:spPr>
      </p:pic>
      <p:sp>
        <p:nvSpPr>
          <p:cNvPr id="88" name="Google Shape;88;p13"/>
          <p:cNvSpPr txBox="1"/>
          <p:nvPr/>
        </p:nvSpPr>
        <p:spPr>
          <a:xfrm>
            <a:off x="234550" y="1079550"/>
            <a:ext cx="2541000" cy="1223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sz="450">
                <a:solidFill>
                  <a:schemeClr val="dk1"/>
                </a:solidFill>
                <a:latin typeface="Playfair Display"/>
                <a:ea typeface="Playfair Display"/>
                <a:cs typeface="Playfair Display"/>
                <a:sym typeface="Playfair Display"/>
              </a:rPr>
              <a:t>“</a:t>
            </a:r>
            <a:r>
              <a:rPr b="1" lang="en" sz="450">
                <a:solidFill>
                  <a:schemeClr val="dk1"/>
                </a:solidFill>
                <a:latin typeface="Playfair Display"/>
                <a:ea typeface="Playfair Display"/>
                <a:cs typeface="Playfair Display"/>
                <a:sym typeface="Playfair Display"/>
              </a:rPr>
              <a:t>Action 15</a:t>
            </a:r>
            <a:r>
              <a:rPr lang="en" sz="450">
                <a:solidFill>
                  <a:schemeClr val="dk1"/>
                </a:solidFill>
                <a:latin typeface="Playfair Display"/>
                <a:ea typeface="Playfair Display"/>
                <a:cs typeface="Playfair Display"/>
                <a:sym typeface="Playfair Display"/>
              </a:rPr>
              <a:t>” Community Resilience Research is a continuation of the Ola Resilience Strategy for Oʻahu created in 2019:</a:t>
            </a:r>
            <a:r>
              <a:rPr lang="en" sz="450" u="sng">
                <a:solidFill>
                  <a:srgbClr val="3333FF"/>
                </a:solidFill>
                <a:latin typeface="Playfair Display"/>
                <a:ea typeface="Playfair Display"/>
                <a:cs typeface="Playfair Display"/>
                <a:sym typeface="Playfair Display"/>
                <a:hlinkClick r:id="rId18">
                  <a:extLst>
                    <a:ext uri="{A12FA001-AC4F-418D-AE19-62706E023703}">
                      <ahyp:hlinkClr val="tx"/>
                    </a:ext>
                  </a:extLst>
                </a:hlinkClick>
              </a:rPr>
              <a:t> </a:t>
            </a:r>
            <a:r>
              <a:rPr b="1" lang="en" sz="450" u="sng">
                <a:solidFill>
                  <a:srgbClr val="3333FF"/>
                </a:solidFill>
                <a:latin typeface="Playfair Display"/>
                <a:ea typeface="Playfair Display"/>
                <a:cs typeface="Playfair Display"/>
                <a:sym typeface="Playfair Display"/>
                <a:hlinkClick r:id="rId19">
                  <a:extLst>
                    <a:ext uri="{A12FA001-AC4F-418D-AE19-62706E023703}">
                      <ahyp:hlinkClr val="tx"/>
                    </a:ext>
                  </a:extLst>
                </a:hlinkClick>
              </a:rPr>
              <a:t>https://resilientoahu.org/resilience-strategy.</a:t>
            </a:r>
            <a:r>
              <a:rPr b="1" lang="en" sz="450" u="sng">
                <a:solidFill>
                  <a:srgbClr val="3333FF"/>
                </a:solidFill>
                <a:latin typeface="Playfair Display"/>
                <a:ea typeface="Playfair Display"/>
                <a:cs typeface="Playfair Display"/>
                <a:sym typeface="Playfair Display"/>
              </a:rPr>
              <a:t> </a:t>
            </a:r>
            <a:r>
              <a:rPr lang="en" sz="450">
                <a:solidFill>
                  <a:schemeClr val="dk1"/>
                </a:solidFill>
                <a:latin typeface="Playfair Display"/>
                <a:ea typeface="Playfair Display"/>
                <a:cs typeface="Playfair Display"/>
                <a:sym typeface="Playfair Display"/>
              </a:rPr>
              <a:t>The Ola resilience plan calls for 44 actions to help create a more resilient Oʻahu based on the 4 Pillars of Resilience. In our Action 15 Research, we are most focused </a:t>
            </a:r>
            <a:r>
              <a:rPr i="1" lang="en" sz="450">
                <a:solidFill>
                  <a:schemeClr val="dk1"/>
                </a:solidFill>
                <a:latin typeface="Playfair Display"/>
                <a:ea typeface="Playfair Display"/>
                <a:cs typeface="Playfair Display"/>
                <a:sym typeface="Playfair Display"/>
              </a:rPr>
              <a:t>on</a:t>
            </a:r>
            <a:r>
              <a:rPr b="1" i="1" lang="en" sz="450">
                <a:solidFill>
                  <a:schemeClr val="dk1"/>
                </a:solidFill>
                <a:latin typeface="Playfair Display"/>
                <a:ea typeface="Playfair Display"/>
                <a:cs typeface="Playfair Display"/>
                <a:sym typeface="Playfair Display"/>
              </a:rPr>
              <a:t> “Bouncing Forward”</a:t>
            </a:r>
            <a:r>
              <a:rPr lang="en" sz="450">
                <a:solidFill>
                  <a:schemeClr val="dk1"/>
                </a:solidFill>
                <a:latin typeface="Playfair Display"/>
                <a:ea typeface="Playfair Display"/>
                <a:cs typeface="Playfair Display"/>
                <a:sym typeface="Playfair Display"/>
              </a:rPr>
              <a:t> as we face natural disasters.</a:t>
            </a:r>
            <a:endParaRPr sz="450">
              <a:solidFill>
                <a:schemeClr val="dk1"/>
              </a:solidFill>
              <a:latin typeface="Playfair Display"/>
              <a:ea typeface="Playfair Display"/>
              <a:cs typeface="Playfair Display"/>
              <a:sym typeface="Playfair Display"/>
            </a:endParaRPr>
          </a:p>
          <a:p>
            <a:pPr indent="0" lvl="0" marL="0" rtl="0" algn="l">
              <a:lnSpc>
                <a:spcPct val="100000"/>
              </a:lnSpc>
              <a:spcBef>
                <a:spcPts val="0"/>
              </a:spcBef>
              <a:spcAft>
                <a:spcPts val="0"/>
              </a:spcAft>
              <a:buClr>
                <a:schemeClr val="dk1"/>
              </a:buClr>
              <a:buSzPts val="1100"/>
              <a:buFont typeface="Arial"/>
              <a:buNone/>
            </a:pPr>
            <a:r>
              <a:t/>
            </a:r>
            <a:endParaRPr sz="450">
              <a:solidFill>
                <a:schemeClr val="dk1"/>
              </a:solidFill>
              <a:latin typeface="Playfair Display"/>
              <a:ea typeface="Playfair Display"/>
              <a:cs typeface="Playfair Display"/>
              <a:sym typeface="Playfair Display"/>
            </a:endParaRPr>
          </a:p>
          <a:p>
            <a:pPr indent="0" lvl="0" marL="0" rtl="0" algn="l">
              <a:lnSpc>
                <a:spcPct val="100000"/>
              </a:lnSpc>
              <a:spcBef>
                <a:spcPts val="0"/>
              </a:spcBef>
              <a:spcAft>
                <a:spcPts val="0"/>
              </a:spcAft>
              <a:buClr>
                <a:schemeClr val="dk1"/>
              </a:buClr>
              <a:buSzPts val="1100"/>
              <a:buFont typeface="Arial"/>
              <a:buNone/>
            </a:pPr>
            <a:r>
              <a:rPr lang="en" sz="450">
                <a:solidFill>
                  <a:schemeClr val="dk1"/>
                </a:solidFill>
                <a:latin typeface="Playfair Display"/>
                <a:ea typeface="Playfair Display"/>
                <a:cs typeface="Playfair Display"/>
                <a:sym typeface="Playfair Display"/>
              </a:rPr>
              <a:t>The mission of CERENE is to create a community-based applied research center supporting the development of a resilience network for the improvement community dedicated to a more resilient Oʻahu.</a:t>
            </a:r>
            <a:endParaRPr sz="450">
              <a:solidFill>
                <a:schemeClr val="dk1"/>
              </a:solidFill>
              <a:latin typeface="Playfair Display"/>
              <a:ea typeface="Playfair Display"/>
              <a:cs typeface="Playfair Display"/>
              <a:sym typeface="Playfair Display"/>
            </a:endParaRPr>
          </a:p>
          <a:p>
            <a:pPr indent="0" lvl="0" marL="0" rtl="0" algn="l">
              <a:lnSpc>
                <a:spcPct val="100000"/>
              </a:lnSpc>
              <a:spcBef>
                <a:spcPts val="0"/>
              </a:spcBef>
              <a:spcAft>
                <a:spcPts val="0"/>
              </a:spcAft>
              <a:buClr>
                <a:schemeClr val="dk1"/>
              </a:buClr>
              <a:buSzPts val="1100"/>
              <a:buFont typeface="Arial"/>
              <a:buNone/>
            </a:pPr>
            <a:r>
              <a:t/>
            </a:r>
            <a:endParaRPr sz="450">
              <a:solidFill>
                <a:schemeClr val="dk1"/>
              </a:solidFill>
              <a:latin typeface="Playfair Display"/>
              <a:ea typeface="Playfair Display"/>
              <a:cs typeface="Playfair Display"/>
              <a:sym typeface="Playfair Display"/>
            </a:endParaRPr>
          </a:p>
          <a:p>
            <a:pPr indent="0" lvl="0" marL="0" rtl="0" algn="l">
              <a:lnSpc>
                <a:spcPct val="100000"/>
              </a:lnSpc>
              <a:spcBef>
                <a:spcPts val="0"/>
              </a:spcBef>
              <a:spcAft>
                <a:spcPts val="0"/>
              </a:spcAft>
              <a:buClr>
                <a:schemeClr val="dk1"/>
              </a:buClr>
              <a:buSzPts val="1100"/>
              <a:buFont typeface="Arial"/>
              <a:buNone/>
            </a:pPr>
            <a:r>
              <a:rPr lang="en" sz="450">
                <a:solidFill>
                  <a:schemeClr val="dk1"/>
                </a:solidFill>
                <a:latin typeface="Playfair Display"/>
                <a:ea typeface="Playfair Display"/>
                <a:cs typeface="Playfair Display"/>
                <a:sym typeface="Playfair Display"/>
              </a:rPr>
              <a:t>The Kapi’olani Community College Center for Resilience Neighborhoods (CERENE) works in collaboration with the City and County of Honolulu, the Office of Climate Change, Sustainability, and Resilience, and the Department of Urban and Regional Planning at the University of Hawai’i at Mānoa.</a:t>
            </a:r>
            <a:endParaRPr sz="450">
              <a:solidFill>
                <a:schemeClr val="dk1"/>
              </a:solidFill>
              <a:latin typeface="Playfair Display"/>
              <a:ea typeface="Playfair Display"/>
              <a:cs typeface="Playfair Display"/>
              <a:sym typeface="Playfair Display"/>
            </a:endParaRPr>
          </a:p>
          <a:p>
            <a:pPr indent="0" lvl="0" marL="0" rtl="0" algn="l">
              <a:lnSpc>
                <a:spcPct val="100000"/>
              </a:lnSpc>
              <a:spcBef>
                <a:spcPts val="0"/>
              </a:spcBef>
              <a:spcAft>
                <a:spcPts val="0"/>
              </a:spcAft>
              <a:buClr>
                <a:schemeClr val="dk1"/>
              </a:buClr>
              <a:buSzPts val="1100"/>
              <a:buFont typeface="Arial"/>
              <a:buNone/>
            </a:pPr>
            <a:r>
              <a:t/>
            </a:r>
            <a:endParaRPr sz="450">
              <a:solidFill>
                <a:schemeClr val="dk1"/>
              </a:solidFill>
              <a:latin typeface="Playfair Display"/>
              <a:ea typeface="Playfair Display"/>
              <a:cs typeface="Playfair Display"/>
              <a:sym typeface="Playfair Display"/>
            </a:endParaRPr>
          </a:p>
        </p:txBody>
      </p:sp>
      <p:sp>
        <p:nvSpPr>
          <p:cNvPr id="89" name="Google Shape;89;p13"/>
          <p:cNvSpPr txBox="1"/>
          <p:nvPr/>
        </p:nvSpPr>
        <p:spPr>
          <a:xfrm>
            <a:off x="6446025" y="2850525"/>
            <a:ext cx="243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90" name="Google Shape;90;p13"/>
          <p:cNvPicPr preferRelativeResize="0"/>
          <p:nvPr/>
        </p:nvPicPr>
        <p:blipFill>
          <a:blip r:embed="rId20">
            <a:alphaModFix/>
          </a:blip>
          <a:stretch>
            <a:fillRect/>
          </a:stretch>
        </p:blipFill>
        <p:spPr>
          <a:xfrm>
            <a:off x="4937850" y="2746800"/>
            <a:ext cx="1197877" cy="723300"/>
          </a:xfrm>
          <a:prstGeom prst="rect">
            <a:avLst/>
          </a:prstGeom>
          <a:noFill/>
          <a:ln>
            <a:noFill/>
          </a:ln>
        </p:spPr>
      </p:pic>
      <p:sp>
        <p:nvSpPr>
          <p:cNvPr id="91" name="Google Shape;91;p13"/>
          <p:cNvSpPr/>
          <p:nvPr/>
        </p:nvSpPr>
        <p:spPr>
          <a:xfrm>
            <a:off x="6486550" y="891000"/>
            <a:ext cx="2361600" cy="269700"/>
          </a:xfrm>
          <a:prstGeom prst="roundRect">
            <a:avLst>
              <a:gd fmla="val 16667" name="adj"/>
            </a:avLst>
          </a:prstGeom>
          <a:gradFill>
            <a:gsLst>
              <a:gs pos="0">
                <a:srgbClr val="00D2E9"/>
              </a:gs>
              <a:gs pos="100000">
                <a:srgbClr val="045962"/>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6498375" y="2662125"/>
            <a:ext cx="2361600" cy="269700"/>
          </a:xfrm>
          <a:prstGeom prst="roundRect">
            <a:avLst>
              <a:gd fmla="val 16667" name="adj"/>
            </a:avLst>
          </a:prstGeom>
          <a:gradFill>
            <a:gsLst>
              <a:gs pos="0">
                <a:srgbClr val="00D2E9"/>
              </a:gs>
              <a:gs pos="100000">
                <a:srgbClr val="045962"/>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txBox="1"/>
          <p:nvPr/>
        </p:nvSpPr>
        <p:spPr>
          <a:xfrm>
            <a:off x="6593625" y="2604525"/>
            <a:ext cx="2222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Font typeface="Arial"/>
              <a:buNone/>
            </a:pPr>
            <a:r>
              <a:rPr b="1" lang="en" sz="1300">
                <a:solidFill>
                  <a:schemeClr val="lt1"/>
                </a:solidFill>
                <a:latin typeface="Libre Baskerville"/>
                <a:ea typeface="Libre Baskerville"/>
                <a:cs typeface="Libre Baskerville"/>
                <a:sym typeface="Libre Baskerville"/>
              </a:rPr>
              <a:t>Data Limitations</a:t>
            </a:r>
            <a:endParaRPr b="1"/>
          </a:p>
        </p:txBody>
      </p:sp>
      <p:sp>
        <p:nvSpPr>
          <p:cNvPr id="94" name="Google Shape;94;p13"/>
          <p:cNvSpPr txBox="1"/>
          <p:nvPr/>
        </p:nvSpPr>
        <p:spPr>
          <a:xfrm>
            <a:off x="6486550" y="891000"/>
            <a:ext cx="2361600" cy="269700"/>
          </a:xfrm>
          <a:prstGeom prst="rect">
            <a:avLst/>
          </a:prstGeom>
          <a:noFill/>
          <a:ln>
            <a:noFill/>
          </a:ln>
        </p:spPr>
        <p:txBody>
          <a:bodyPr anchorCtr="0" anchor="t" bIns="34500" lIns="69025" spcFirstLastPara="1" rIns="69025" wrap="square" tIns="34500">
            <a:spAutoFit/>
          </a:bodyPr>
          <a:lstStyle/>
          <a:p>
            <a:pPr indent="0" lvl="0" marL="0" marR="0" rtl="0" algn="ctr">
              <a:spcBef>
                <a:spcPts val="0"/>
              </a:spcBef>
              <a:spcAft>
                <a:spcPts val="0"/>
              </a:spcAft>
              <a:buNone/>
            </a:pPr>
            <a:r>
              <a:rPr b="1" lang="en" sz="1300">
                <a:solidFill>
                  <a:schemeClr val="lt1"/>
                </a:solidFill>
                <a:latin typeface="Libre Baskerville"/>
                <a:ea typeface="Libre Baskerville"/>
                <a:cs typeface="Libre Baskerville"/>
                <a:sym typeface="Libre Baskerville"/>
              </a:rPr>
              <a:t>Data Sources</a:t>
            </a:r>
            <a:endParaRPr b="1" sz="1000"/>
          </a:p>
        </p:txBody>
      </p:sp>
      <p:sp>
        <p:nvSpPr>
          <p:cNvPr id="95" name="Google Shape;95;p13"/>
          <p:cNvSpPr/>
          <p:nvPr/>
        </p:nvSpPr>
        <p:spPr>
          <a:xfrm>
            <a:off x="6460075" y="3869060"/>
            <a:ext cx="2483700" cy="226800"/>
          </a:xfrm>
          <a:prstGeom prst="roundRect">
            <a:avLst>
              <a:gd fmla="val 16667" name="adj"/>
            </a:avLst>
          </a:prstGeom>
          <a:gradFill>
            <a:gsLst>
              <a:gs pos="0">
                <a:srgbClr val="00D2E9"/>
              </a:gs>
              <a:gs pos="100000">
                <a:srgbClr val="045962"/>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216850" y="3647375"/>
            <a:ext cx="2541000" cy="269700"/>
          </a:xfrm>
          <a:prstGeom prst="roundRect">
            <a:avLst>
              <a:gd fmla="val 16667" name="adj"/>
            </a:avLst>
          </a:prstGeom>
          <a:gradFill>
            <a:gsLst>
              <a:gs pos="0">
                <a:srgbClr val="00D2E9"/>
              </a:gs>
              <a:gs pos="100000">
                <a:srgbClr val="045962"/>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195400" y="2362813"/>
            <a:ext cx="2587200" cy="269700"/>
          </a:xfrm>
          <a:prstGeom prst="roundRect">
            <a:avLst>
              <a:gd fmla="val 16667" name="adj"/>
            </a:avLst>
          </a:prstGeom>
          <a:gradFill>
            <a:gsLst>
              <a:gs pos="0">
                <a:srgbClr val="00D2E9"/>
              </a:gs>
              <a:gs pos="100000">
                <a:srgbClr val="045962"/>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237725" y="846075"/>
            <a:ext cx="2541000" cy="269700"/>
          </a:xfrm>
          <a:prstGeom prst="roundRect">
            <a:avLst>
              <a:gd fmla="val 16667" name="adj"/>
            </a:avLst>
          </a:prstGeom>
          <a:gradFill>
            <a:gsLst>
              <a:gs pos="0">
                <a:srgbClr val="00D2E9"/>
              </a:gs>
              <a:gs pos="100000">
                <a:srgbClr val="045962"/>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txBox="1"/>
          <p:nvPr/>
        </p:nvSpPr>
        <p:spPr>
          <a:xfrm>
            <a:off x="286745" y="838284"/>
            <a:ext cx="2471100" cy="269700"/>
          </a:xfrm>
          <a:prstGeom prst="rect">
            <a:avLst/>
          </a:prstGeom>
          <a:noFill/>
          <a:ln>
            <a:noFill/>
          </a:ln>
        </p:spPr>
        <p:txBody>
          <a:bodyPr anchorCtr="0" anchor="t" bIns="34500" lIns="69025" spcFirstLastPara="1" rIns="69025" wrap="square" tIns="34500">
            <a:spAutoFit/>
          </a:bodyPr>
          <a:lstStyle/>
          <a:p>
            <a:pPr indent="0" lvl="0" marL="0" marR="0" rtl="0" algn="ctr">
              <a:spcBef>
                <a:spcPts val="0"/>
              </a:spcBef>
              <a:spcAft>
                <a:spcPts val="0"/>
              </a:spcAft>
              <a:buNone/>
            </a:pPr>
            <a:r>
              <a:rPr b="1" lang="en" sz="1300">
                <a:solidFill>
                  <a:schemeClr val="lt1"/>
                </a:solidFill>
                <a:latin typeface="Libre Baskerville"/>
                <a:ea typeface="Libre Baskerville"/>
                <a:cs typeface="Libre Baskerville"/>
                <a:sym typeface="Libre Baskerville"/>
              </a:rPr>
              <a:t>Introduction</a:t>
            </a:r>
            <a:endParaRPr b="1" sz="1000"/>
          </a:p>
        </p:txBody>
      </p:sp>
      <p:sp>
        <p:nvSpPr>
          <p:cNvPr id="100" name="Google Shape;100;p13"/>
          <p:cNvSpPr txBox="1"/>
          <p:nvPr/>
        </p:nvSpPr>
        <p:spPr>
          <a:xfrm>
            <a:off x="251800" y="2378075"/>
            <a:ext cx="2471100" cy="269700"/>
          </a:xfrm>
          <a:prstGeom prst="rect">
            <a:avLst/>
          </a:prstGeom>
          <a:noFill/>
          <a:ln>
            <a:noFill/>
          </a:ln>
        </p:spPr>
        <p:txBody>
          <a:bodyPr anchorCtr="0" anchor="t" bIns="34500" lIns="69025" spcFirstLastPara="1" rIns="69025" wrap="square" tIns="34500">
            <a:spAutoFit/>
          </a:bodyPr>
          <a:lstStyle/>
          <a:p>
            <a:pPr indent="0" lvl="0" marL="0" marR="0" rtl="0" algn="ctr">
              <a:spcBef>
                <a:spcPts val="0"/>
              </a:spcBef>
              <a:spcAft>
                <a:spcPts val="0"/>
              </a:spcAft>
              <a:buNone/>
            </a:pPr>
            <a:r>
              <a:rPr b="1" lang="en" sz="1300">
                <a:solidFill>
                  <a:schemeClr val="lt1"/>
                </a:solidFill>
                <a:latin typeface="Libre Baskerville"/>
                <a:ea typeface="Libre Baskerville"/>
                <a:cs typeface="Libre Baskerville"/>
                <a:sym typeface="Libre Baskerville"/>
              </a:rPr>
              <a:t>Research Question</a:t>
            </a:r>
            <a:endParaRPr b="1" sz="1300">
              <a:solidFill>
                <a:schemeClr val="lt1"/>
              </a:solidFill>
              <a:latin typeface="Libre Baskerville"/>
              <a:ea typeface="Libre Baskerville"/>
              <a:cs typeface="Libre Baskerville"/>
              <a:sym typeface="Libre Baskerville"/>
            </a:endParaRPr>
          </a:p>
        </p:txBody>
      </p:sp>
      <p:sp>
        <p:nvSpPr>
          <p:cNvPr id="101" name="Google Shape;101;p13"/>
          <p:cNvSpPr txBox="1"/>
          <p:nvPr/>
        </p:nvSpPr>
        <p:spPr>
          <a:xfrm>
            <a:off x="286756" y="3639577"/>
            <a:ext cx="2471100" cy="269700"/>
          </a:xfrm>
          <a:prstGeom prst="rect">
            <a:avLst/>
          </a:prstGeom>
          <a:noFill/>
          <a:ln>
            <a:noFill/>
          </a:ln>
        </p:spPr>
        <p:txBody>
          <a:bodyPr anchorCtr="0" anchor="t" bIns="34500" lIns="69025" spcFirstLastPara="1" rIns="69025" wrap="square" tIns="34500">
            <a:spAutoFit/>
          </a:bodyPr>
          <a:lstStyle/>
          <a:p>
            <a:pPr indent="0" lvl="0" marL="0" marR="0" rtl="0" algn="ctr">
              <a:spcBef>
                <a:spcPts val="0"/>
              </a:spcBef>
              <a:spcAft>
                <a:spcPts val="0"/>
              </a:spcAft>
              <a:buNone/>
            </a:pPr>
            <a:r>
              <a:rPr b="1" lang="en" sz="1300">
                <a:solidFill>
                  <a:schemeClr val="lt1"/>
                </a:solidFill>
                <a:latin typeface="Libre Baskerville"/>
                <a:ea typeface="Libre Baskerville"/>
                <a:cs typeface="Libre Baskerville"/>
                <a:sym typeface="Libre Baskerville"/>
              </a:rPr>
              <a:t>Proposed Methodology</a:t>
            </a:r>
            <a:endParaRPr b="1" sz="1000"/>
          </a:p>
        </p:txBody>
      </p:sp>
      <p:sp>
        <p:nvSpPr>
          <p:cNvPr id="102" name="Google Shape;102;p13"/>
          <p:cNvSpPr txBox="1"/>
          <p:nvPr/>
        </p:nvSpPr>
        <p:spPr>
          <a:xfrm>
            <a:off x="6466375" y="3847613"/>
            <a:ext cx="2471100" cy="269700"/>
          </a:xfrm>
          <a:prstGeom prst="rect">
            <a:avLst/>
          </a:prstGeom>
          <a:noFill/>
          <a:ln>
            <a:noFill/>
          </a:ln>
        </p:spPr>
        <p:txBody>
          <a:bodyPr anchorCtr="0" anchor="t" bIns="34500" lIns="69025" spcFirstLastPara="1" rIns="69025" wrap="square" tIns="34500">
            <a:spAutoFit/>
          </a:bodyPr>
          <a:lstStyle/>
          <a:p>
            <a:pPr indent="0" lvl="0" marL="0" marR="0" rtl="0" algn="ctr">
              <a:spcBef>
                <a:spcPts val="0"/>
              </a:spcBef>
              <a:spcAft>
                <a:spcPts val="0"/>
              </a:spcAft>
              <a:buNone/>
            </a:pPr>
            <a:r>
              <a:rPr b="1" lang="en" sz="1300">
                <a:solidFill>
                  <a:schemeClr val="lt1"/>
                </a:solidFill>
                <a:latin typeface="Libre Baskerville"/>
                <a:ea typeface="Libre Baskerville"/>
                <a:cs typeface="Libre Baskerville"/>
                <a:sym typeface="Libre Baskerville"/>
              </a:rPr>
              <a:t>Data Summary</a:t>
            </a:r>
            <a:endParaRPr b="1" sz="1000"/>
          </a:p>
        </p:txBody>
      </p:sp>
      <p:sp>
        <p:nvSpPr>
          <p:cNvPr id="103" name="Google Shape;103;p13"/>
          <p:cNvSpPr txBox="1"/>
          <p:nvPr/>
        </p:nvSpPr>
        <p:spPr>
          <a:xfrm>
            <a:off x="6486550" y="1107975"/>
            <a:ext cx="2471100" cy="1385400"/>
          </a:xfrm>
          <a:prstGeom prst="rect">
            <a:avLst/>
          </a:prstGeom>
          <a:noFill/>
          <a:ln>
            <a:noFill/>
          </a:ln>
        </p:spPr>
        <p:txBody>
          <a:bodyPr anchorCtr="0" anchor="t" bIns="91425" lIns="114300" spcFirstLastPara="1" rIns="91425" wrap="square" tIns="91425">
            <a:spAutoFit/>
          </a:bodyPr>
          <a:lstStyle/>
          <a:p>
            <a:pPr indent="-152400" lvl="0" marL="85725" rtl="0" algn="l">
              <a:lnSpc>
                <a:spcPct val="100000"/>
              </a:lnSpc>
              <a:spcBef>
                <a:spcPts val="0"/>
              </a:spcBef>
              <a:spcAft>
                <a:spcPts val="0"/>
              </a:spcAft>
              <a:buClr>
                <a:srgbClr val="252525"/>
              </a:buClr>
              <a:buSzPts val="600"/>
              <a:buFont typeface="Playfair Display"/>
              <a:buChar char="●"/>
            </a:pPr>
            <a:r>
              <a:rPr lang="en" sz="600">
                <a:solidFill>
                  <a:srgbClr val="252525"/>
                </a:solidFill>
                <a:latin typeface="Playfair Display"/>
                <a:ea typeface="Playfair Display"/>
                <a:cs typeface="Playfair Display"/>
                <a:sym typeface="Playfair Display"/>
              </a:rPr>
              <a:t>Audio recording of focus group table discussions</a:t>
            </a:r>
            <a:endParaRPr sz="600">
              <a:solidFill>
                <a:srgbClr val="252525"/>
              </a:solidFill>
              <a:latin typeface="Playfair Display"/>
              <a:ea typeface="Playfair Display"/>
              <a:cs typeface="Playfair Display"/>
              <a:sym typeface="Playfair Display"/>
            </a:endParaRPr>
          </a:p>
          <a:p>
            <a:pPr indent="-152400" lvl="0" marL="85725" rtl="0" algn="l">
              <a:lnSpc>
                <a:spcPct val="100000"/>
              </a:lnSpc>
              <a:spcBef>
                <a:spcPts val="0"/>
              </a:spcBef>
              <a:spcAft>
                <a:spcPts val="0"/>
              </a:spcAft>
              <a:buClr>
                <a:srgbClr val="252525"/>
              </a:buClr>
              <a:buSzPts val="600"/>
              <a:buFont typeface="Playfair Display"/>
              <a:buChar char="●"/>
            </a:pPr>
            <a:r>
              <a:rPr lang="en" sz="600">
                <a:solidFill>
                  <a:srgbClr val="252525"/>
                </a:solidFill>
                <a:latin typeface="Playfair Display"/>
                <a:ea typeface="Playfair Display"/>
                <a:cs typeface="Playfair Display"/>
                <a:sym typeface="Playfair Display"/>
              </a:rPr>
              <a:t>Transcripts from the community engagement workshop audio files</a:t>
            </a:r>
            <a:endParaRPr sz="600">
              <a:solidFill>
                <a:srgbClr val="252525"/>
              </a:solidFill>
              <a:latin typeface="Playfair Display"/>
              <a:ea typeface="Playfair Display"/>
              <a:cs typeface="Playfair Display"/>
              <a:sym typeface="Playfair Display"/>
            </a:endParaRPr>
          </a:p>
          <a:p>
            <a:pPr indent="-152400" lvl="0" marL="85725" rtl="0" algn="l">
              <a:lnSpc>
                <a:spcPct val="100000"/>
              </a:lnSpc>
              <a:spcBef>
                <a:spcPts val="0"/>
              </a:spcBef>
              <a:spcAft>
                <a:spcPts val="0"/>
              </a:spcAft>
              <a:buClr>
                <a:srgbClr val="252525"/>
              </a:buClr>
              <a:buSzPts val="600"/>
              <a:buFont typeface="Playfair Display"/>
              <a:buChar char="●"/>
            </a:pPr>
            <a:r>
              <a:rPr lang="en" sz="600">
                <a:solidFill>
                  <a:srgbClr val="252525"/>
                </a:solidFill>
                <a:latin typeface="Playfair Display"/>
                <a:ea typeface="Playfair Display"/>
                <a:cs typeface="Playfair Display"/>
                <a:sym typeface="Playfair Display"/>
              </a:rPr>
              <a:t>Participant feedback evaluations and post-surveys</a:t>
            </a:r>
            <a:endParaRPr sz="600">
              <a:solidFill>
                <a:srgbClr val="252525"/>
              </a:solidFill>
              <a:latin typeface="Playfair Display"/>
              <a:ea typeface="Playfair Display"/>
              <a:cs typeface="Playfair Display"/>
              <a:sym typeface="Playfair Display"/>
            </a:endParaRPr>
          </a:p>
          <a:p>
            <a:pPr indent="-152400" lvl="0" marL="85725" rtl="0" algn="l">
              <a:lnSpc>
                <a:spcPct val="100000"/>
              </a:lnSpc>
              <a:spcBef>
                <a:spcPts val="0"/>
              </a:spcBef>
              <a:spcAft>
                <a:spcPts val="0"/>
              </a:spcAft>
              <a:buClr>
                <a:srgbClr val="252525"/>
              </a:buClr>
              <a:buSzPts val="600"/>
              <a:buFont typeface="Playfair Display"/>
              <a:buChar char="●"/>
            </a:pPr>
            <a:r>
              <a:rPr lang="en" sz="600">
                <a:solidFill>
                  <a:srgbClr val="252525"/>
                </a:solidFill>
                <a:latin typeface="Playfair Display"/>
                <a:ea typeface="Playfair Display"/>
                <a:cs typeface="Playfair Display"/>
                <a:sym typeface="Playfair Display"/>
              </a:rPr>
              <a:t>Participant observations and opinions</a:t>
            </a:r>
            <a:endParaRPr sz="600">
              <a:solidFill>
                <a:srgbClr val="252525"/>
              </a:solidFill>
              <a:latin typeface="Playfair Display"/>
              <a:ea typeface="Playfair Display"/>
              <a:cs typeface="Playfair Display"/>
              <a:sym typeface="Playfair Display"/>
            </a:endParaRPr>
          </a:p>
          <a:p>
            <a:pPr indent="-152400" lvl="0" marL="85725" rtl="0" algn="l">
              <a:lnSpc>
                <a:spcPct val="100000"/>
              </a:lnSpc>
              <a:spcBef>
                <a:spcPts val="0"/>
              </a:spcBef>
              <a:spcAft>
                <a:spcPts val="0"/>
              </a:spcAft>
              <a:buClr>
                <a:srgbClr val="252525"/>
              </a:buClr>
              <a:buSzPts val="600"/>
              <a:buFont typeface="Playfair Display"/>
              <a:buChar char="●"/>
            </a:pPr>
            <a:r>
              <a:rPr lang="en" sz="600">
                <a:solidFill>
                  <a:srgbClr val="252525"/>
                </a:solidFill>
                <a:latin typeface="Playfair Display"/>
                <a:ea typeface="Playfair Display"/>
                <a:cs typeface="Playfair Display"/>
                <a:sym typeface="Playfair Display"/>
              </a:rPr>
              <a:t>Field Notes, Memos, and Reflections</a:t>
            </a:r>
            <a:endParaRPr sz="600">
              <a:solidFill>
                <a:srgbClr val="252525"/>
              </a:solidFill>
              <a:latin typeface="Playfair Display"/>
              <a:ea typeface="Playfair Display"/>
              <a:cs typeface="Playfair Display"/>
              <a:sym typeface="Playfair Display"/>
            </a:endParaRPr>
          </a:p>
          <a:p>
            <a:pPr indent="-152400" lvl="0" marL="85725" rtl="0" algn="l">
              <a:lnSpc>
                <a:spcPct val="100000"/>
              </a:lnSpc>
              <a:spcBef>
                <a:spcPts val="0"/>
              </a:spcBef>
              <a:spcAft>
                <a:spcPts val="0"/>
              </a:spcAft>
              <a:buClr>
                <a:srgbClr val="252525"/>
              </a:buClr>
              <a:buSzPts val="600"/>
              <a:buFont typeface="Playfair Display"/>
              <a:buChar char="●"/>
            </a:pPr>
            <a:r>
              <a:rPr lang="en" sz="600">
                <a:solidFill>
                  <a:srgbClr val="252525"/>
                </a:solidFill>
                <a:latin typeface="Playfair Display"/>
                <a:ea typeface="Playfair Display"/>
                <a:cs typeface="Playfair Display"/>
                <a:sym typeface="Playfair Display"/>
              </a:rPr>
              <a:t>Pre-existing literature or resources</a:t>
            </a:r>
            <a:endParaRPr sz="600">
              <a:solidFill>
                <a:srgbClr val="252525"/>
              </a:solidFill>
              <a:latin typeface="Playfair Display"/>
              <a:ea typeface="Playfair Display"/>
              <a:cs typeface="Playfair Display"/>
              <a:sym typeface="Playfair Display"/>
            </a:endParaRPr>
          </a:p>
          <a:p>
            <a:pPr indent="-152400" lvl="0" marL="85725" rtl="0" algn="l">
              <a:lnSpc>
                <a:spcPct val="100000"/>
              </a:lnSpc>
              <a:spcBef>
                <a:spcPts val="0"/>
              </a:spcBef>
              <a:spcAft>
                <a:spcPts val="0"/>
              </a:spcAft>
              <a:buClr>
                <a:srgbClr val="252525"/>
              </a:buClr>
              <a:buSzPts val="600"/>
              <a:buFont typeface="Playfair Display"/>
              <a:buChar char="●"/>
            </a:pPr>
            <a:r>
              <a:rPr lang="en" sz="600">
                <a:solidFill>
                  <a:srgbClr val="252525"/>
                </a:solidFill>
                <a:latin typeface="Playfair Display"/>
                <a:ea typeface="Playfair Display"/>
                <a:cs typeface="Playfair Display"/>
                <a:sym typeface="Playfair Display"/>
              </a:rPr>
              <a:t>Photographs taken at the workshop and of the research gathered</a:t>
            </a:r>
            <a:endParaRPr sz="600">
              <a:solidFill>
                <a:srgbClr val="252525"/>
              </a:solidFill>
              <a:latin typeface="Playfair Display"/>
              <a:ea typeface="Playfair Display"/>
              <a:cs typeface="Playfair Display"/>
              <a:sym typeface="Playfair Display"/>
            </a:endParaRPr>
          </a:p>
          <a:p>
            <a:pPr indent="-152400" lvl="0" marL="85725" rtl="0" algn="l">
              <a:lnSpc>
                <a:spcPct val="100000"/>
              </a:lnSpc>
              <a:spcBef>
                <a:spcPts val="0"/>
              </a:spcBef>
              <a:spcAft>
                <a:spcPts val="0"/>
              </a:spcAft>
              <a:buClr>
                <a:srgbClr val="252525"/>
              </a:buClr>
              <a:buSzPts val="600"/>
              <a:buChar char="●"/>
            </a:pPr>
            <a:r>
              <a:rPr lang="en" sz="600">
                <a:solidFill>
                  <a:srgbClr val="252525"/>
                </a:solidFill>
                <a:latin typeface="Playfair Display"/>
                <a:ea typeface="Playfair Display"/>
                <a:cs typeface="Playfair Display"/>
                <a:sym typeface="Playfair Display"/>
              </a:rPr>
              <a:t>HECO Workshop Recordings:</a:t>
            </a:r>
            <a:r>
              <a:rPr lang="en" sz="600">
                <a:solidFill>
                  <a:srgbClr val="252525"/>
                </a:solidFill>
                <a:uFill>
                  <a:noFill/>
                </a:uFill>
                <a:latin typeface="Playfair Display"/>
                <a:ea typeface="Playfair Display"/>
                <a:cs typeface="Playfair Display"/>
                <a:sym typeface="Playfair Display"/>
                <a:hlinkClick r:id="rId21">
                  <a:extLst>
                    <a:ext uri="{A12FA001-AC4F-418D-AE19-62706E023703}">
                      <ahyp:hlinkClr val="tx"/>
                    </a:ext>
                  </a:extLst>
                </a:hlinkClick>
              </a:rPr>
              <a:t> </a:t>
            </a:r>
            <a:r>
              <a:rPr b="1" lang="en" sz="600" u="sng">
                <a:solidFill>
                  <a:srgbClr val="0000FF"/>
                </a:solidFill>
                <a:latin typeface="Playfair Display"/>
                <a:ea typeface="Playfair Display"/>
                <a:cs typeface="Playfair Display"/>
                <a:sym typeface="Playfair Display"/>
                <a:hlinkClick r:id="rId22">
                  <a:extLst>
                    <a:ext uri="{A12FA001-AC4F-418D-AE19-62706E023703}">
                      <ahyp:hlinkClr val="tx"/>
                    </a:ext>
                  </a:extLst>
                </a:hlinkClick>
              </a:rPr>
              <a:t>https://www.hawaiianelectric.com/clean-energy-hawaii/community-meetings</a:t>
            </a:r>
            <a:endParaRPr b="1" sz="600" u="sng">
              <a:solidFill>
                <a:srgbClr val="0000FF"/>
              </a:solidFill>
              <a:latin typeface="Playfair Display"/>
              <a:ea typeface="Playfair Display"/>
              <a:cs typeface="Playfair Display"/>
              <a:sym typeface="Playfair Display"/>
            </a:endParaRPr>
          </a:p>
          <a:p>
            <a:pPr indent="-152400" lvl="0" marL="85725" rtl="0" algn="l">
              <a:lnSpc>
                <a:spcPct val="100000"/>
              </a:lnSpc>
              <a:spcBef>
                <a:spcPts val="0"/>
              </a:spcBef>
              <a:spcAft>
                <a:spcPts val="0"/>
              </a:spcAft>
              <a:buClr>
                <a:srgbClr val="252525"/>
              </a:buClr>
              <a:buSzPts val="600"/>
              <a:buChar char="●"/>
            </a:pPr>
            <a:r>
              <a:rPr lang="en" sz="600">
                <a:solidFill>
                  <a:srgbClr val="252525"/>
                </a:solidFill>
                <a:latin typeface="Playfair Display"/>
                <a:ea typeface="Playfair Display"/>
                <a:cs typeface="Playfair Display"/>
                <a:sym typeface="Playfair Display"/>
              </a:rPr>
              <a:t>CERENE website:</a:t>
            </a:r>
            <a:r>
              <a:rPr lang="en" sz="600">
                <a:solidFill>
                  <a:srgbClr val="252525"/>
                </a:solidFill>
                <a:uFill>
                  <a:noFill/>
                </a:uFill>
                <a:latin typeface="Playfair Display"/>
                <a:ea typeface="Playfair Display"/>
                <a:cs typeface="Playfair Display"/>
                <a:sym typeface="Playfair Display"/>
                <a:hlinkClick r:id="rId23">
                  <a:extLst>
                    <a:ext uri="{A12FA001-AC4F-418D-AE19-62706E023703}">
                      <ahyp:hlinkClr val="tx"/>
                    </a:ext>
                  </a:extLst>
                </a:hlinkClick>
              </a:rPr>
              <a:t> </a:t>
            </a:r>
            <a:r>
              <a:rPr b="1" lang="en" sz="600" u="sng">
                <a:solidFill>
                  <a:srgbClr val="3333FF"/>
                </a:solidFill>
                <a:latin typeface="Playfair Display"/>
                <a:ea typeface="Playfair Display"/>
                <a:cs typeface="Playfair Display"/>
                <a:sym typeface="Playfair Display"/>
                <a:hlinkClick r:id="rId24">
                  <a:extLst>
                    <a:ext uri="{A12FA001-AC4F-418D-AE19-62706E023703}">
                      <ahyp:hlinkClr val="tx"/>
                    </a:ext>
                  </a:extLst>
                </a:hlinkClick>
              </a:rPr>
              <a:t>https://cerenehawaii.org</a:t>
            </a:r>
            <a:endParaRPr sz="650">
              <a:solidFill>
                <a:srgbClr val="3333FF"/>
              </a:solidFill>
              <a:latin typeface="Playfair Display"/>
              <a:ea typeface="Playfair Display"/>
              <a:cs typeface="Playfair Display"/>
              <a:sym typeface="Playfair Display"/>
            </a:endParaRPr>
          </a:p>
        </p:txBody>
      </p:sp>
      <p:sp>
        <p:nvSpPr>
          <p:cNvPr id="104" name="Google Shape;104;p13"/>
          <p:cNvSpPr txBox="1"/>
          <p:nvPr/>
        </p:nvSpPr>
        <p:spPr>
          <a:xfrm>
            <a:off x="6434325" y="2887374"/>
            <a:ext cx="2541000" cy="811500"/>
          </a:xfrm>
          <a:prstGeom prst="rect">
            <a:avLst/>
          </a:prstGeom>
          <a:noFill/>
          <a:ln>
            <a:noFill/>
          </a:ln>
        </p:spPr>
        <p:txBody>
          <a:bodyPr anchorCtr="0" anchor="t" bIns="91425" lIns="114300" spcFirstLastPara="1" rIns="91425" wrap="square" tIns="91425">
            <a:spAutoFit/>
          </a:bodyPr>
          <a:lstStyle/>
          <a:p>
            <a:pPr indent="-114300" lvl="0" marL="57150" rtl="0" algn="l">
              <a:lnSpc>
                <a:spcPct val="115000"/>
              </a:lnSpc>
              <a:spcBef>
                <a:spcPts val="1200"/>
              </a:spcBef>
              <a:spcAft>
                <a:spcPts val="0"/>
              </a:spcAft>
              <a:buClr>
                <a:srgbClr val="252525"/>
              </a:buClr>
              <a:buSzPts val="450"/>
              <a:buFont typeface="Playfair Display"/>
              <a:buChar char="●"/>
            </a:pPr>
            <a:r>
              <a:rPr lang="en" sz="450">
                <a:solidFill>
                  <a:srgbClr val="252525"/>
                </a:solidFill>
                <a:latin typeface="Playfair Display"/>
                <a:ea typeface="Playfair Display"/>
                <a:cs typeface="Playfair Display"/>
                <a:sym typeface="Playfair Display"/>
              </a:rPr>
              <a:t>Not all workshop participants provide evaluation feedback.</a:t>
            </a:r>
            <a:endParaRPr sz="450">
              <a:solidFill>
                <a:srgbClr val="252525"/>
              </a:solidFill>
              <a:latin typeface="Playfair Display"/>
              <a:ea typeface="Playfair Display"/>
              <a:cs typeface="Playfair Display"/>
              <a:sym typeface="Playfair Display"/>
            </a:endParaRPr>
          </a:p>
          <a:p>
            <a:pPr indent="-114300" lvl="0" marL="57150" rtl="0" algn="l">
              <a:lnSpc>
                <a:spcPct val="115000"/>
              </a:lnSpc>
              <a:spcBef>
                <a:spcPts val="0"/>
              </a:spcBef>
              <a:spcAft>
                <a:spcPts val="0"/>
              </a:spcAft>
              <a:buClr>
                <a:srgbClr val="252525"/>
              </a:buClr>
              <a:buSzPts val="450"/>
              <a:buFont typeface="Playfair Display"/>
              <a:buChar char="●"/>
            </a:pPr>
            <a:r>
              <a:rPr lang="en" sz="450">
                <a:solidFill>
                  <a:srgbClr val="252525"/>
                </a:solidFill>
                <a:latin typeface="Playfair Display"/>
                <a:ea typeface="Playfair Display"/>
                <a:cs typeface="Playfair Display"/>
                <a:sym typeface="Playfair Display"/>
              </a:rPr>
              <a:t>Not all participants will give their input or opinions during the workshop. They may not complete feedback requests or surveys because they refrained from actively participating in the workshops and felt intimidated by more assertive and dominating table members.</a:t>
            </a:r>
            <a:endParaRPr sz="450">
              <a:solidFill>
                <a:srgbClr val="252525"/>
              </a:solidFill>
              <a:latin typeface="Playfair Display"/>
              <a:ea typeface="Playfair Display"/>
              <a:cs typeface="Playfair Display"/>
              <a:sym typeface="Playfair Display"/>
            </a:endParaRPr>
          </a:p>
          <a:p>
            <a:pPr indent="-114300" lvl="0" marL="57150" rtl="0" algn="l">
              <a:lnSpc>
                <a:spcPct val="115000"/>
              </a:lnSpc>
              <a:spcBef>
                <a:spcPts val="0"/>
              </a:spcBef>
              <a:spcAft>
                <a:spcPts val="0"/>
              </a:spcAft>
              <a:buClr>
                <a:srgbClr val="252525"/>
              </a:buClr>
              <a:buSzPts val="450"/>
              <a:buFont typeface="Playfair Display"/>
              <a:buChar char="●"/>
            </a:pPr>
            <a:r>
              <a:rPr lang="en" sz="450">
                <a:solidFill>
                  <a:srgbClr val="252525"/>
                </a:solidFill>
                <a:latin typeface="Playfair Display"/>
                <a:ea typeface="Playfair Display"/>
                <a:cs typeface="Playfair Display"/>
                <a:sym typeface="Playfair Display"/>
              </a:rPr>
              <a:t>Data does not adequately indicate competence or changes in knowledge, changes in personal attributes, or what future impact the knowledge they have gained from the workshop will make.</a:t>
            </a:r>
            <a:endParaRPr sz="450">
              <a:latin typeface="Playfair Display"/>
              <a:ea typeface="Playfair Display"/>
              <a:cs typeface="Playfair Display"/>
              <a:sym typeface="Playfair Display"/>
            </a:endParaRPr>
          </a:p>
        </p:txBody>
      </p:sp>
      <p:pic>
        <p:nvPicPr>
          <p:cNvPr id="105" name="Google Shape;105;p13"/>
          <p:cNvPicPr preferRelativeResize="0"/>
          <p:nvPr/>
        </p:nvPicPr>
        <p:blipFill>
          <a:blip r:embed="rId25">
            <a:alphaModFix/>
          </a:blip>
          <a:stretch>
            <a:fillRect/>
          </a:stretch>
        </p:blipFill>
        <p:spPr>
          <a:xfrm>
            <a:off x="6498375" y="4144950"/>
            <a:ext cx="1728526" cy="848050"/>
          </a:xfrm>
          <a:prstGeom prst="rect">
            <a:avLst/>
          </a:prstGeom>
          <a:noFill/>
          <a:ln>
            <a:noFill/>
          </a:ln>
        </p:spPr>
      </p:pic>
      <p:sp>
        <p:nvSpPr>
          <p:cNvPr id="106" name="Google Shape;106;p13"/>
          <p:cNvSpPr txBox="1"/>
          <p:nvPr/>
        </p:nvSpPr>
        <p:spPr>
          <a:xfrm>
            <a:off x="8198325" y="4165600"/>
            <a:ext cx="803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latin typeface="Playfair Display"/>
                <a:ea typeface="Playfair Display"/>
                <a:cs typeface="Playfair Display"/>
                <a:sym typeface="Playfair Display"/>
              </a:rPr>
              <a:t>Data from feedback forms for workshop W1 </a:t>
            </a:r>
            <a:r>
              <a:rPr lang="en" sz="500">
                <a:latin typeface="Playfair Display"/>
                <a:ea typeface="Playfair Display"/>
                <a:cs typeface="Playfair Display"/>
                <a:sym typeface="Playfair Display"/>
              </a:rPr>
              <a:t>Vulnerable</a:t>
            </a:r>
            <a:r>
              <a:rPr lang="en" sz="500">
                <a:latin typeface="Playfair Display"/>
                <a:ea typeface="Playfair Display"/>
                <a:cs typeface="Playfair Display"/>
                <a:sym typeface="Playfair Display"/>
              </a:rPr>
              <a:t> and ZE1 Digital.</a:t>
            </a:r>
            <a:endParaRPr sz="500">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