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21945600" cx="32918400"/>
  <p:notesSz cx="6858000" cy="9144000"/>
  <p:embeddedFontLst>
    <p:embeddedFont>
      <p:font typeface="Noto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747775"/>
          </p15:clr>
        </p15:guide>
        <p15:guide id="2" pos="10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NotoSans-boldItalic.fntdata"/><Relationship Id="rId10" Type="http://schemas.openxmlformats.org/officeDocument/2006/relationships/font" Target="fonts/NotoSans-italic.fntdata"/><Relationship Id="rId9" Type="http://schemas.openxmlformats.org/officeDocument/2006/relationships/font" Target="fonts/Noto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Noto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Aloha Sean, main thing I am seeing here is formatting help. Please schedule a 1:1 with Chris ASAP to help fix this prior to printing.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dbb2e0a3eb28161_0:notes"/>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dbb2e0a3eb281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3176853"/>
            <a:ext cx="30674100" cy="87579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1" name="Google Shape;11;p2"/>
          <p:cNvSpPr txBox="1"/>
          <p:nvPr>
            <p:ph idx="1" type="subTitle"/>
          </p:nvPr>
        </p:nvSpPr>
        <p:spPr>
          <a:xfrm>
            <a:off x="1122120" y="12092267"/>
            <a:ext cx="30674100" cy="33819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12" name="Google Shape;12;p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4719467"/>
            <a:ext cx="30674100" cy="83775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p:nvPr>
            <p:ph idx="1" type="body"/>
          </p:nvPr>
        </p:nvSpPr>
        <p:spPr>
          <a:xfrm>
            <a:off x="1122120" y="13449493"/>
            <a:ext cx="30674100" cy="5550000"/>
          </a:xfrm>
          <a:prstGeom prst="rect">
            <a:avLst/>
          </a:prstGeom>
        </p:spPr>
        <p:txBody>
          <a:bodyPr anchorCtr="0" anchor="t" bIns="349450" lIns="349450" spcFirstLastPara="1" rIns="349450" wrap="square" tIns="349450">
            <a:normAutofit/>
          </a:bodyPr>
          <a:lstStyle>
            <a:lvl1pPr indent="-666750" lvl="0" marL="457200" algn="ctr">
              <a:spcBef>
                <a:spcPts val="0"/>
              </a:spcBef>
              <a:spcAft>
                <a:spcPts val="0"/>
              </a:spcAft>
              <a:buSzPts val="6900"/>
              <a:buChar char="●"/>
              <a:defRPr/>
            </a:lvl1pPr>
            <a:lvl2pPr indent="-571500" lvl="1" marL="914400" algn="ctr">
              <a:spcBef>
                <a:spcPts val="0"/>
              </a:spcBef>
              <a:spcAft>
                <a:spcPts val="0"/>
              </a:spcAft>
              <a:buSzPts val="5400"/>
              <a:buChar char="○"/>
              <a:defRPr/>
            </a:lvl2pPr>
            <a:lvl3pPr indent="-571500" lvl="2" marL="1371600" algn="ctr">
              <a:spcBef>
                <a:spcPts val="0"/>
              </a:spcBef>
              <a:spcAft>
                <a:spcPts val="0"/>
              </a:spcAft>
              <a:buSzPts val="5400"/>
              <a:buChar char="■"/>
              <a:defRPr/>
            </a:lvl3pPr>
            <a:lvl4pPr indent="-571500" lvl="3" marL="1828800" algn="ctr">
              <a:spcBef>
                <a:spcPts val="0"/>
              </a:spcBef>
              <a:spcAft>
                <a:spcPts val="0"/>
              </a:spcAft>
              <a:buSzPts val="5400"/>
              <a:buChar char="●"/>
              <a:defRPr/>
            </a:lvl4pPr>
            <a:lvl5pPr indent="-571500" lvl="4" marL="2286000" algn="ctr">
              <a:spcBef>
                <a:spcPts val="0"/>
              </a:spcBef>
              <a:spcAft>
                <a:spcPts val="0"/>
              </a:spcAft>
              <a:buSzPts val="5400"/>
              <a:buChar char="○"/>
              <a:defRPr/>
            </a:lvl5pPr>
            <a:lvl6pPr indent="-571500" lvl="5" marL="2743200" algn="ctr">
              <a:spcBef>
                <a:spcPts val="0"/>
              </a:spcBef>
              <a:spcAft>
                <a:spcPts val="0"/>
              </a:spcAft>
              <a:buSzPts val="5400"/>
              <a:buChar char="■"/>
              <a:defRPr/>
            </a:lvl6pPr>
            <a:lvl7pPr indent="-571500" lvl="6" marL="3200400" algn="ctr">
              <a:spcBef>
                <a:spcPts val="0"/>
              </a:spcBef>
              <a:spcAft>
                <a:spcPts val="0"/>
              </a:spcAft>
              <a:buSzPts val="5400"/>
              <a:buChar char="●"/>
              <a:defRPr/>
            </a:lvl7pPr>
            <a:lvl8pPr indent="-571500" lvl="7" marL="3657600" algn="ctr">
              <a:spcBef>
                <a:spcPts val="0"/>
              </a:spcBef>
              <a:spcAft>
                <a:spcPts val="0"/>
              </a:spcAft>
              <a:buSzPts val="5400"/>
              <a:buChar char="○"/>
              <a:defRPr/>
            </a:lvl8pPr>
            <a:lvl9pPr indent="-571500" lvl="8" marL="4114800" algn="ctr">
              <a:spcBef>
                <a:spcPts val="0"/>
              </a:spcBef>
              <a:spcAft>
                <a:spcPts val="0"/>
              </a:spcAft>
              <a:buSzPts val="5400"/>
              <a:buChar char="■"/>
              <a:defRPr/>
            </a:lvl9pPr>
          </a:lstStyle>
          <a:p/>
        </p:txBody>
      </p:sp>
      <p:sp>
        <p:nvSpPr>
          <p:cNvPr id="47" name="Google Shape;47;p11"/>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9176960"/>
            <a:ext cx="30674100" cy="3591600"/>
          </a:xfrm>
          <a:prstGeom prst="rect">
            <a:avLst/>
          </a:prstGeom>
        </p:spPr>
        <p:txBody>
          <a:bodyPr anchorCtr="0" anchor="ctr" bIns="349450" lIns="349450" spcFirstLastPara="1" rIns="349450" wrap="square" tIns="34945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p:txBody>
      </p:sp>
      <p:sp>
        <p:nvSpPr>
          <p:cNvPr id="15" name="Google Shape;15;p3"/>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18" name="Google Shape;18;p4"/>
          <p:cNvSpPr txBox="1"/>
          <p:nvPr>
            <p:ph idx="1" type="body"/>
          </p:nvPr>
        </p:nvSpPr>
        <p:spPr>
          <a:xfrm>
            <a:off x="1122120" y="4917227"/>
            <a:ext cx="30674100" cy="14576700"/>
          </a:xfrm>
          <a:prstGeom prst="rect">
            <a:avLst/>
          </a:prstGeom>
        </p:spPr>
        <p:txBody>
          <a:bodyPr anchorCtr="0" anchor="t"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19" name="Google Shape;19;p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2" name="Google Shape;22;p5"/>
          <p:cNvSpPr txBox="1"/>
          <p:nvPr>
            <p:ph idx="1" type="body"/>
          </p:nvPr>
        </p:nvSpPr>
        <p:spPr>
          <a:xfrm>
            <a:off x="112212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3" name="Google Shape;23;p5"/>
          <p:cNvSpPr txBox="1"/>
          <p:nvPr>
            <p:ph idx="2" type="body"/>
          </p:nvPr>
        </p:nvSpPr>
        <p:spPr>
          <a:xfrm>
            <a:off x="1739664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4" name="Google Shape;24;p5"/>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7" name="Google Shape;27;p6"/>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2370560"/>
            <a:ext cx="10108800" cy="3224400"/>
          </a:xfrm>
          <a:prstGeom prst="rect">
            <a:avLst/>
          </a:prstGeom>
        </p:spPr>
        <p:txBody>
          <a:bodyPr anchorCtr="0" anchor="b" bIns="349450" lIns="349450" spcFirstLastPara="1" rIns="349450" wrap="square" tIns="34945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30" name="Google Shape;30;p7"/>
          <p:cNvSpPr txBox="1"/>
          <p:nvPr>
            <p:ph idx="1" type="body"/>
          </p:nvPr>
        </p:nvSpPr>
        <p:spPr>
          <a:xfrm>
            <a:off x="1122120" y="5928960"/>
            <a:ext cx="10108800" cy="13565400"/>
          </a:xfrm>
          <a:prstGeom prst="rect">
            <a:avLst/>
          </a:prstGeom>
        </p:spPr>
        <p:txBody>
          <a:bodyPr anchorCtr="0" anchor="t" bIns="349450" lIns="349450" spcFirstLastPara="1" rIns="349450" wrap="square" tIns="349450">
            <a:normAutofit/>
          </a:bodyPr>
          <a:lstStyle>
            <a:lvl1pPr indent="-520700" lvl="0" marL="457200">
              <a:spcBef>
                <a:spcPts val="0"/>
              </a:spcBef>
              <a:spcAft>
                <a:spcPts val="0"/>
              </a:spcAft>
              <a:buSzPts val="4600"/>
              <a:buChar char="●"/>
              <a:defRPr sz="46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31" name="Google Shape;31;p7"/>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1920640"/>
            <a:ext cx="22924200" cy="17454000"/>
          </a:xfrm>
          <a:prstGeom prst="rect">
            <a:avLst/>
          </a:prstGeom>
        </p:spPr>
        <p:txBody>
          <a:bodyPr anchorCtr="0" anchor="ctr" bIns="349450" lIns="349450" spcFirstLastPara="1" rIns="349450" wrap="square" tIns="34945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34" name="Google Shape;34;p8"/>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5261547"/>
            <a:ext cx="14562600" cy="63246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38" name="Google Shape;38;p9"/>
          <p:cNvSpPr txBox="1"/>
          <p:nvPr>
            <p:ph idx="1" type="subTitle"/>
          </p:nvPr>
        </p:nvSpPr>
        <p:spPr>
          <a:xfrm>
            <a:off x="955800" y="11959787"/>
            <a:ext cx="14562600" cy="52698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9" name="Google Shape;39;p9"/>
          <p:cNvSpPr txBox="1"/>
          <p:nvPr>
            <p:ph idx="2" type="body"/>
          </p:nvPr>
        </p:nvSpPr>
        <p:spPr>
          <a:xfrm>
            <a:off x="17782200" y="3089387"/>
            <a:ext cx="13813200" cy="15765900"/>
          </a:xfrm>
          <a:prstGeom prst="rect">
            <a:avLst/>
          </a:prstGeom>
        </p:spPr>
        <p:txBody>
          <a:bodyPr anchorCtr="0" anchor="ctr"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40" name="Google Shape;40;p9"/>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18050453"/>
            <a:ext cx="21595800" cy="2581800"/>
          </a:xfrm>
          <a:prstGeom prst="rect">
            <a:avLst/>
          </a:prstGeom>
        </p:spPr>
        <p:txBody>
          <a:bodyPr anchorCtr="0" anchor="ctr" bIns="349450" lIns="349450" spcFirstLastPara="1" rIns="349450" wrap="square" tIns="349450">
            <a:normAutofit/>
          </a:bodyPr>
          <a:lstStyle>
            <a:lvl1pPr indent="-228600" lvl="0" marL="457200">
              <a:lnSpc>
                <a:spcPct val="100000"/>
              </a:lnSpc>
              <a:spcBef>
                <a:spcPts val="0"/>
              </a:spcBef>
              <a:spcAft>
                <a:spcPts val="0"/>
              </a:spcAft>
              <a:buSzPts val="6900"/>
              <a:buNone/>
              <a:defRPr/>
            </a:lvl1pPr>
          </a:lstStyle>
          <a:p/>
        </p:txBody>
      </p:sp>
      <p:sp>
        <p:nvSpPr>
          <p:cNvPr id="43" name="Google Shape;43;p10"/>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100" cy="2443500"/>
          </a:xfrm>
          <a:prstGeom prst="rect">
            <a:avLst/>
          </a:prstGeom>
          <a:noFill/>
          <a:ln>
            <a:noFill/>
          </a:ln>
        </p:spPr>
        <p:txBody>
          <a:bodyPr anchorCtr="0" anchor="t" bIns="349450" lIns="349450" spcFirstLastPara="1" rIns="349450" wrap="square" tIns="34945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p:txBody>
      </p:sp>
      <p:sp>
        <p:nvSpPr>
          <p:cNvPr id="7" name="Google Shape;7;p1"/>
          <p:cNvSpPr txBox="1"/>
          <p:nvPr>
            <p:ph idx="1" type="body"/>
          </p:nvPr>
        </p:nvSpPr>
        <p:spPr>
          <a:xfrm>
            <a:off x="1122120" y="4917227"/>
            <a:ext cx="30674100" cy="14576700"/>
          </a:xfrm>
          <a:prstGeom prst="rect">
            <a:avLst/>
          </a:prstGeom>
          <a:noFill/>
          <a:ln>
            <a:noFill/>
          </a:ln>
        </p:spPr>
        <p:txBody>
          <a:bodyPr anchorCtr="0" anchor="t" bIns="349450" lIns="349450" spcFirstLastPara="1" rIns="349450" wrap="square" tIns="349450">
            <a:normAutofit/>
          </a:bodyPr>
          <a:lstStyle>
            <a:lvl1pPr indent="-666750" lvl="0" marL="457200">
              <a:lnSpc>
                <a:spcPct val="115000"/>
              </a:lnSpc>
              <a:spcBef>
                <a:spcPts val="0"/>
              </a:spcBef>
              <a:spcAft>
                <a:spcPts val="0"/>
              </a:spcAft>
              <a:buClr>
                <a:schemeClr val="dk2"/>
              </a:buClr>
              <a:buSzPts val="6900"/>
              <a:buChar char="●"/>
              <a:defRPr sz="6900">
                <a:solidFill>
                  <a:schemeClr val="dk2"/>
                </a:solidFill>
              </a:defRPr>
            </a:lvl1pPr>
            <a:lvl2pPr indent="-571500" lvl="1" marL="914400">
              <a:lnSpc>
                <a:spcPct val="115000"/>
              </a:lnSpc>
              <a:spcBef>
                <a:spcPts val="0"/>
              </a:spcBef>
              <a:spcAft>
                <a:spcPts val="0"/>
              </a:spcAft>
              <a:buClr>
                <a:schemeClr val="dk2"/>
              </a:buClr>
              <a:buSzPts val="5400"/>
              <a:buChar char="○"/>
              <a:defRPr sz="5400">
                <a:solidFill>
                  <a:schemeClr val="dk2"/>
                </a:solidFill>
              </a:defRPr>
            </a:lvl2pPr>
            <a:lvl3pPr indent="-571500" lvl="2" marL="1371600">
              <a:lnSpc>
                <a:spcPct val="115000"/>
              </a:lnSpc>
              <a:spcBef>
                <a:spcPts val="0"/>
              </a:spcBef>
              <a:spcAft>
                <a:spcPts val="0"/>
              </a:spcAft>
              <a:buClr>
                <a:schemeClr val="dk2"/>
              </a:buClr>
              <a:buSzPts val="5400"/>
              <a:buChar char="■"/>
              <a:defRPr sz="5400">
                <a:solidFill>
                  <a:schemeClr val="dk2"/>
                </a:solidFill>
              </a:defRPr>
            </a:lvl3pPr>
            <a:lvl4pPr indent="-571500" lvl="3" marL="1828800">
              <a:lnSpc>
                <a:spcPct val="115000"/>
              </a:lnSpc>
              <a:spcBef>
                <a:spcPts val="0"/>
              </a:spcBef>
              <a:spcAft>
                <a:spcPts val="0"/>
              </a:spcAft>
              <a:buClr>
                <a:schemeClr val="dk2"/>
              </a:buClr>
              <a:buSzPts val="5400"/>
              <a:buChar char="●"/>
              <a:defRPr sz="5400">
                <a:solidFill>
                  <a:schemeClr val="dk2"/>
                </a:solidFill>
              </a:defRPr>
            </a:lvl4pPr>
            <a:lvl5pPr indent="-571500" lvl="4" marL="2286000">
              <a:lnSpc>
                <a:spcPct val="115000"/>
              </a:lnSpc>
              <a:spcBef>
                <a:spcPts val="0"/>
              </a:spcBef>
              <a:spcAft>
                <a:spcPts val="0"/>
              </a:spcAft>
              <a:buClr>
                <a:schemeClr val="dk2"/>
              </a:buClr>
              <a:buSzPts val="5400"/>
              <a:buChar char="○"/>
              <a:defRPr sz="5400">
                <a:solidFill>
                  <a:schemeClr val="dk2"/>
                </a:solidFill>
              </a:defRPr>
            </a:lvl5pPr>
            <a:lvl6pPr indent="-571500" lvl="5" marL="2743200">
              <a:lnSpc>
                <a:spcPct val="115000"/>
              </a:lnSpc>
              <a:spcBef>
                <a:spcPts val="0"/>
              </a:spcBef>
              <a:spcAft>
                <a:spcPts val="0"/>
              </a:spcAft>
              <a:buClr>
                <a:schemeClr val="dk2"/>
              </a:buClr>
              <a:buSzPts val="5400"/>
              <a:buChar char="■"/>
              <a:defRPr sz="5400">
                <a:solidFill>
                  <a:schemeClr val="dk2"/>
                </a:solidFill>
              </a:defRPr>
            </a:lvl6pPr>
            <a:lvl7pPr indent="-571500" lvl="6" marL="3200400">
              <a:lnSpc>
                <a:spcPct val="115000"/>
              </a:lnSpc>
              <a:spcBef>
                <a:spcPts val="0"/>
              </a:spcBef>
              <a:spcAft>
                <a:spcPts val="0"/>
              </a:spcAft>
              <a:buClr>
                <a:schemeClr val="dk2"/>
              </a:buClr>
              <a:buSzPts val="5400"/>
              <a:buChar char="●"/>
              <a:defRPr sz="5400">
                <a:solidFill>
                  <a:schemeClr val="dk2"/>
                </a:solidFill>
              </a:defRPr>
            </a:lvl7pPr>
            <a:lvl8pPr indent="-571500" lvl="7" marL="3657600">
              <a:lnSpc>
                <a:spcPct val="115000"/>
              </a:lnSpc>
              <a:spcBef>
                <a:spcPts val="0"/>
              </a:spcBef>
              <a:spcAft>
                <a:spcPts val="0"/>
              </a:spcAft>
              <a:buClr>
                <a:schemeClr val="dk2"/>
              </a:buClr>
              <a:buSzPts val="5400"/>
              <a:buChar char="○"/>
              <a:defRPr sz="5400">
                <a:solidFill>
                  <a:schemeClr val="dk2"/>
                </a:solidFill>
              </a:defRPr>
            </a:lvl8pPr>
            <a:lvl9pPr indent="-571500" lvl="8" marL="4114800">
              <a:lnSpc>
                <a:spcPct val="115000"/>
              </a:lnSpc>
              <a:spcBef>
                <a:spcPts val="0"/>
              </a:spcBef>
              <a:spcAft>
                <a:spcPts val="0"/>
              </a:spcAft>
              <a:buClr>
                <a:schemeClr val="dk2"/>
              </a:buClr>
              <a:buSzPts val="5400"/>
              <a:buChar char="■"/>
              <a:defRPr sz="5400">
                <a:solidFill>
                  <a:schemeClr val="dk2"/>
                </a:solidFill>
              </a:defRPr>
            </a:lvl9pPr>
          </a:lstStyle>
          <a:p/>
        </p:txBody>
      </p:sp>
      <p:sp>
        <p:nvSpPr>
          <p:cNvPr id="8" name="Google Shape;8;p1"/>
          <p:cNvSpPr txBox="1"/>
          <p:nvPr>
            <p:ph idx="12" type="sldNum"/>
          </p:nvPr>
        </p:nvSpPr>
        <p:spPr>
          <a:xfrm>
            <a:off x="30500848" y="19896392"/>
            <a:ext cx="1975200" cy="1679400"/>
          </a:xfrm>
          <a:prstGeom prst="rect">
            <a:avLst/>
          </a:prstGeom>
          <a:noFill/>
          <a:ln>
            <a:noFill/>
          </a:ln>
        </p:spPr>
        <p:txBody>
          <a:bodyPr anchorCtr="0" anchor="ctr" bIns="349450" lIns="349450" spcFirstLastPara="1" rIns="349450" wrap="square" tIns="34945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 Id="rId11" Type="http://schemas.openxmlformats.org/officeDocument/2006/relationships/image" Target="../media/image9.png"/><Relationship Id="rId10" Type="http://schemas.openxmlformats.org/officeDocument/2006/relationships/image" Target="../media/image4.png"/><Relationship Id="rId12" Type="http://schemas.openxmlformats.org/officeDocument/2006/relationships/image" Target="../media/image10.png"/><Relationship Id="rId9" Type="http://schemas.openxmlformats.org/officeDocument/2006/relationships/image" Target="../media/image3.png"/><Relationship Id="rId5" Type="http://schemas.openxmlformats.org/officeDocument/2006/relationships/image" Target="../media/image2.jp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10" Type="http://schemas.openxmlformats.org/officeDocument/2006/relationships/image" Target="../media/image10.png"/><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5" y="0"/>
            <a:ext cx="32918400" cy="2964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000">
              <a:solidFill>
                <a:srgbClr val="FFFFFF"/>
              </a:solidFill>
              <a:latin typeface="Calibri"/>
              <a:ea typeface="Calibri"/>
              <a:cs typeface="Calibri"/>
              <a:sym typeface="Calibri"/>
            </a:endParaRPr>
          </a:p>
        </p:txBody>
      </p:sp>
      <p:sp>
        <p:nvSpPr>
          <p:cNvPr id="55" name="Google Shape;55;p13"/>
          <p:cNvSpPr txBox="1"/>
          <p:nvPr/>
        </p:nvSpPr>
        <p:spPr>
          <a:xfrm>
            <a:off x="9677275" y="2452210"/>
            <a:ext cx="125223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 sz="3030">
                <a:solidFill>
                  <a:srgbClr val="FFFFFF"/>
                </a:solidFill>
                <a:latin typeface="Noto Sans"/>
                <a:ea typeface="Noto Sans"/>
                <a:cs typeface="Noto Sans"/>
                <a:sym typeface="Noto Sans"/>
              </a:rPr>
              <a:t>Sean Priester, </a:t>
            </a:r>
            <a:r>
              <a:rPr lang="en" sz="3030">
                <a:solidFill>
                  <a:srgbClr val="FFFFFF"/>
                </a:solidFill>
                <a:latin typeface="Noto Sans"/>
                <a:ea typeface="Noto Sans"/>
                <a:cs typeface="Noto Sans"/>
                <a:sym typeface="Noto Sans"/>
              </a:rPr>
              <a:t>Dr. Miku Lenentine</a:t>
            </a:r>
            <a:endParaRPr sz="2200">
              <a:solidFill>
                <a:srgbClr val="FFFFFF"/>
              </a:solidFill>
            </a:endParaRPr>
          </a:p>
        </p:txBody>
      </p:sp>
      <p:grpSp>
        <p:nvGrpSpPr>
          <p:cNvPr id="56" name="Google Shape;56;p13"/>
          <p:cNvGrpSpPr/>
          <p:nvPr/>
        </p:nvGrpSpPr>
        <p:grpSpPr>
          <a:xfrm>
            <a:off x="533150" y="9272613"/>
            <a:ext cx="7967528" cy="2286997"/>
            <a:chOff x="0" y="28575"/>
            <a:chExt cx="4193877" cy="1457707"/>
          </a:xfrm>
        </p:grpSpPr>
        <p:sp>
          <p:nvSpPr>
            <p:cNvPr id="57" name="Google Shape;57;p13"/>
            <p:cNvSpPr txBox="1"/>
            <p:nvPr/>
          </p:nvSpPr>
          <p:spPr>
            <a:xfrm>
              <a:off x="0" y="28575"/>
              <a:ext cx="4182600" cy="327000"/>
            </a:xfrm>
            <a:prstGeom prst="rect">
              <a:avLst/>
            </a:prstGeom>
            <a:noFill/>
            <a:ln>
              <a:noFill/>
            </a:ln>
          </p:spPr>
          <p:txBody>
            <a:bodyPr anchorCtr="0" anchor="t" bIns="0" lIns="0" spcFirstLastPara="1" rIns="0" wrap="square" tIns="0">
              <a:spAutoFit/>
            </a:bodyPr>
            <a:lstStyle/>
            <a:p>
              <a:pPr indent="0" lvl="0" marL="0" marR="0" rtl="0" algn="l">
                <a:lnSpc>
                  <a:spcPct val="105010"/>
                </a:lnSpc>
                <a:spcBef>
                  <a:spcPts val="0"/>
                </a:spcBef>
                <a:spcAft>
                  <a:spcPts val="0"/>
                </a:spcAft>
                <a:buNone/>
              </a:pPr>
              <a:r>
                <a:rPr b="1" lang="en" sz="3333">
                  <a:solidFill>
                    <a:srgbClr val="3D3934"/>
                  </a:solidFill>
                </a:rPr>
                <a:t>02. Research Question</a:t>
              </a:r>
              <a:endParaRPr b="1"/>
            </a:p>
          </p:txBody>
        </p:sp>
        <p:sp>
          <p:nvSpPr>
            <p:cNvPr id="58" name="Google Shape;58;p13"/>
            <p:cNvSpPr txBox="1"/>
            <p:nvPr/>
          </p:nvSpPr>
          <p:spPr>
            <a:xfrm>
              <a:off x="28977" y="461182"/>
              <a:ext cx="4164900" cy="1025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 sz="1900">
                  <a:solidFill>
                    <a:srgbClr val="000000"/>
                  </a:solidFill>
                  <a:latin typeface="Noto Sans"/>
                  <a:ea typeface="Noto Sans"/>
                  <a:cs typeface="Noto Sans"/>
                  <a:sym typeface="Noto Sans"/>
                </a:rPr>
                <a:t>At Community Resilience Hubs (CRH) what is the impact the community has on wastewater and waste management systems during times of disaster? Specifically, what are the priorities, needs, barriers and solutions for resilien</a:t>
              </a:r>
              <a:r>
                <a:rPr lang="en" sz="1900">
                  <a:latin typeface="Noto Sans"/>
                  <a:ea typeface="Noto Sans"/>
                  <a:cs typeface="Noto Sans"/>
                  <a:sym typeface="Noto Sans"/>
                </a:rPr>
                <a:t>t</a:t>
              </a:r>
              <a:r>
                <a:rPr b="0" i="0" lang="en" sz="1900">
                  <a:solidFill>
                    <a:srgbClr val="000000"/>
                  </a:solidFill>
                  <a:latin typeface="Noto Sans"/>
                  <a:ea typeface="Noto Sans"/>
                  <a:cs typeface="Noto Sans"/>
                  <a:sym typeface="Noto Sans"/>
                </a:rPr>
                <a:t> wastewater systems on O’ahu?</a:t>
              </a:r>
              <a:endParaRPr sz="1900">
                <a:solidFill>
                  <a:srgbClr val="000000"/>
                </a:solidFill>
                <a:latin typeface="Noto Sans"/>
                <a:ea typeface="Noto Sans"/>
                <a:cs typeface="Noto Sans"/>
                <a:sym typeface="Noto Sans"/>
              </a:endParaRPr>
            </a:p>
          </p:txBody>
        </p:sp>
      </p:grpSp>
      <p:grpSp>
        <p:nvGrpSpPr>
          <p:cNvPr id="59" name="Google Shape;59;p13"/>
          <p:cNvGrpSpPr/>
          <p:nvPr/>
        </p:nvGrpSpPr>
        <p:grpSpPr>
          <a:xfrm>
            <a:off x="411371" y="16230499"/>
            <a:ext cx="7503568" cy="4336879"/>
            <a:chOff x="-360530" y="202755"/>
            <a:chExt cx="6707400" cy="1735099"/>
          </a:xfrm>
        </p:grpSpPr>
        <p:sp>
          <p:nvSpPr>
            <p:cNvPr id="60" name="Google Shape;60;p13"/>
            <p:cNvSpPr txBox="1"/>
            <p:nvPr/>
          </p:nvSpPr>
          <p:spPr>
            <a:xfrm>
              <a:off x="-360530" y="202755"/>
              <a:ext cx="6707400" cy="205200"/>
            </a:xfrm>
            <a:prstGeom prst="rect">
              <a:avLst/>
            </a:prstGeom>
            <a:noFill/>
            <a:ln>
              <a:noFill/>
            </a:ln>
          </p:spPr>
          <p:txBody>
            <a:bodyPr anchorCtr="0" anchor="t" bIns="0" lIns="0" spcFirstLastPara="1" rIns="0" wrap="square" tIns="0">
              <a:spAutoFit/>
            </a:bodyPr>
            <a:lstStyle/>
            <a:p>
              <a:pPr indent="0" lvl="0" marL="0" marR="0" rtl="0" algn="l">
                <a:lnSpc>
                  <a:spcPct val="105010"/>
                </a:lnSpc>
                <a:spcBef>
                  <a:spcPts val="0"/>
                </a:spcBef>
                <a:spcAft>
                  <a:spcPts val="0"/>
                </a:spcAft>
                <a:buNone/>
              </a:pPr>
              <a:r>
                <a:rPr b="1" lang="en" sz="3333">
                  <a:solidFill>
                    <a:srgbClr val="3D3934"/>
                  </a:solidFill>
                </a:rPr>
                <a:t>03. Methodology</a:t>
              </a:r>
              <a:endParaRPr b="1"/>
            </a:p>
          </p:txBody>
        </p:sp>
        <p:sp>
          <p:nvSpPr>
            <p:cNvPr id="61" name="Google Shape;61;p13"/>
            <p:cNvSpPr txBox="1"/>
            <p:nvPr/>
          </p:nvSpPr>
          <p:spPr>
            <a:xfrm>
              <a:off x="-360523" y="592354"/>
              <a:ext cx="4467000" cy="1345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 sz="1900">
                  <a:solidFill>
                    <a:srgbClr val="3D3934"/>
                  </a:solidFill>
                  <a:latin typeface="Noto Sans"/>
                  <a:ea typeface="Noto Sans"/>
                  <a:cs typeface="Noto Sans"/>
                  <a:sym typeface="Noto Sans"/>
                </a:rPr>
                <a:t>Through a community-based research approach to this study, data was compiled through several methods focusing on the perspectives of community members, neighborhood boards, civic and community organizations and agencies, leaders in city and state government participants in these studies. </a:t>
              </a:r>
              <a:endParaRPr sz="1900">
                <a:latin typeface="Noto Sans"/>
                <a:ea typeface="Noto Sans"/>
                <a:cs typeface="Noto Sans"/>
                <a:sym typeface="Noto Sans"/>
              </a:endParaRPr>
            </a:p>
          </p:txBody>
        </p:sp>
      </p:grpSp>
      <p:sp>
        <p:nvSpPr>
          <p:cNvPr id="62" name="Google Shape;62;p13"/>
          <p:cNvSpPr txBox="1"/>
          <p:nvPr/>
        </p:nvSpPr>
        <p:spPr>
          <a:xfrm>
            <a:off x="5642550" y="17086425"/>
            <a:ext cx="3307200" cy="3347700"/>
          </a:xfrm>
          <a:prstGeom prst="rect">
            <a:avLst/>
          </a:prstGeom>
          <a:noFill/>
          <a:ln>
            <a:noFill/>
          </a:ln>
        </p:spPr>
        <p:txBody>
          <a:bodyPr anchorCtr="0" anchor="t" bIns="0" lIns="0" spcFirstLastPara="1" rIns="0" wrap="square" tIns="0">
            <a:spAutoFit/>
          </a:bodyPr>
          <a:lstStyle/>
          <a:p>
            <a:pPr indent="-197911" lvl="1" marL="395824" marR="0" rtl="0" algn="l">
              <a:spcBef>
                <a:spcPts val="0"/>
              </a:spcBef>
              <a:spcAft>
                <a:spcPts val="0"/>
              </a:spcAft>
              <a:buClr>
                <a:srgbClr val="3D3934"/>
              </a:buClr>
              <a:buSzPts val="1829"/>
              <a:buFont typeface="Arial"/>
              <a:buChar char="•"/>
            </a:pPr>
            <a:r>
              <a:rPr b="1" i="0" lang="en" sz="1829" u="none" cap="none" strike="noStrike">
                <a:solidFill>
                  <a:srgbClr val="3D3934"/>
                </a:solidFill>
                <a:latin typeface="Noto Sans"/>
                <a:ea typeface="Noto Sans"/>
                <a:cs typeface="Noto Sans"/>
                <a:sym typeface="Noto Sans"/>
              </a:rPr>
              <a:t>Focus Groups</a:t>
            </a:r>
            <a:endParaRPr/>
          </a:p>
          <a:p>
            <a:pPr indent="-197911" lvl="1" marL="395824" marR="0" rtl="0" algn="l">
              <a:spcBef>
                <a:spcPts val="0"/>
              </a:spcBef>
              <a:spcAft>
                <a:spcPts val="0"/>
              </a:spcAft>
              <a:buClr>
                <a:srgbClr val="3D3934"/>
              </a:buClr>
              <a:buSzPts val="1829"/>
              <a:buFont typeface="Arial"/>
              <a:buChar char="•"/>
            </a:pPr>
            <a:r>
              <a:rPr b="1" i="0" lang="en" sz="1829" u="none" cap="none" strike="noStrike">
                <a:solidFill>
                  <a:srgbClr val="3D3934"/>
                </a:solidFill>
                <a:latin typeface="Noto Sans"/>
                <a:ea typeface="Noto Sans"/>
                <a:cs typeface="Noto Sans"/>
                <a:sym typeface="Noto Sans"/>
              </a:rPr>
              <a:t>Interviews</a:t>
            </a:r>
            <a:endParaRPr/>
          </a:p>
          <a:p>
            <a:pPr indent="-197911" lvl="1" marL="395824" marR="0" rtl="0" algn="l">
              <a:spcBef>
                <a:spcPts val="0"/>
              </a:spcBef>
              <a:spcAft>
                <a:spcPts val="0"/>
              </a:spcAft>
              <a:buClr>
                <a:srgbClr val="3D3934"/>
              </a:buClr>
              <a:buSzPts val="1829"/>
              <a:buFont typeface="Arial"/>
              <a:buChar char="•"/>
            </a:pPr>
            <a:r>
              <a:rPr b="1" i="0" lang="en" sz="1829" u="none" cap="none" strike="noStrike">
                <a:solidFill>
                  <a:srgbClr val="3D3934"/>
                </a:solidFill>
                <a:latin typeface="Noto Sans"/>
                <a:ea typeface="Noto Sans"/>
                <a:cs typeface="Noto Sans"/>
                <a:sym typeface="Noto Sans"/>
              </a:rPr>
              <a:t>Surveys</a:t>
            </a:r>
            <a:endParaRPr/>
          </a:p>
          <a:p>
            <a:pPr indent="-197911" lvl="1" marL="395824" marR="0" rtl="0" algn="l">
              <a:spcBef>
                <a:spcPts val="0"/>
              </a:spcBef>
              <a:spcAft>
                <a:spcPts val="0"/>
              </a:spcAft>
              <a:buClr>
                <a:srgbClr val="3D3934"/>
              </a:buClr>
              <a:buSzPts val="1829"/>
              <a:buFont typeface="Arial"/>
              <a:buChar char="•"/>
            </a:pPr>
            <a:r>
              <a:rPr b="1" i="0" lang="en" sz="1829" u="none" cap="none" strike="noStrike">
                <a:solidFill>
                  <a:srgbClr val="3D3934"/>
                </a:solidFill>
                <a:latin typeface="Noto Sans"/>
                <a:ea typeface="Noto Sans"/>
                <a:cs typeface="Noto Sans"/>
                <a:sym typeface="Noto Sans"/>
              </a:rPr>
              <a:t>Comparison studies</a:t>
            </a:r>
            <a:endParaRPr/>
          </a:p>
          <a:p>
            <a:pPr indent="-197911" lvl="1" marL="395824" marR="0" rtl="0" algn="l">
              <a:spcBef>
                <a:spcPts val="0"/>
              </a:spcBef>
              <a:spcAft>
                <a:spcPts val="0"/>
              </a:spcAft>
              <a:buClr>
                <a:srgbClr val="3D3934"/>
              </a:buClr>
              <a:buSzPts val="1829"/>
              <a:buFont typeface="Arial"/>
              <a:buChar char="•"/>
            </a:pPr>
            <a:r>
              <a:rPr b="1" i="0" lang="en" sz="1829" u="none" cap="none" strike="noStrike">
                <a:solidFill>
                  <a:srgbClr val="3D3934"/>
                </a:solidFill>
                <a:latin typeface="Noto Sans"/>
                <a:ea typeface="Noto Sans"/>
                <a:cs typeface="Noto Sans"/>
                <a:sym typeface="Noto Sans"/>
              </a:rPr>
              <a:t>Literature Review</a:t>
            </a:r>
            <a:endParaRPr/>
          </a:p>
          <a:p>
            <a:pPr indent="-197911" lvl="1" marL="395824" marR="0" rtl="0" algn="l">
              <a:spcBef>
                <a:spcPts val="0"/>
              </a:spcBef>
              <a:spcAft>
                <a:spcPts val="0"/>
              </a:spcAft>
              <a:buClr>
                <a:srgbClr val="3D3934"/>
              </a:buClr>
              <a:buSzPts val="1829"/>
              <a:buFont typeface="Arial"/>
              <a:buChar char="•"/>
            </a:pPr>
            <a:r>
              <a:rPr b="1" i="0" lang="en" sz="1829" u="none" cap="none" strike="noStrike">
                <a:solidFill>
                  <a:srgbClr val="3D3934"/>
                </a:solidFill>
                <a:latin typeface="Noto Sans"/>
                <a:ea typeface="Noto Sans"/>
                <a:cs typeface="Noto Sans"/>
                <a:sym typeface="Noto Sans"/>
              </a:rPr>
              <a:t>Observation </a:t>
            </a:r>
            <a:endParaRPr/>
          </a:p>
          <a:p>
            <a:pPr indent="-197911" lvl="1" marL="395824" marR="0" rtl="0" algn="l">
              <a:spcBef>
                <a:spcPts val="0"/>
              </a:spcBef>
              <a:spcAft>
                <a:spcPts val="0"/>
              </a:spcAft>
              <a:buClr>
                <a:srgbClr val="000000"/>
              </a:buClr>
              <a:buSzPts val="1829"/>
              <a:buFont typeface="Arial"/>
              <a:buChar char="•"/>
            </a:pPr>
            <a:r>
              <a:rPr b="1" i="0" lang="en" sz="1829" u="none" cap="none" strike="noStrike">
                <a:solidFill>
                  <a:srgbClr val="000000"/>
                </a:solidFill>
                <a:latin typeface="Noto Sans"/>
                <a:ea typeface="Noto Sans"/>
                <a:cs typeface="Noto Sans"/>
                <a:sym typeface="Noto Sans"/>
              </a:rPr>
              <a:t>Geographic Information Systems &amp; Spatial Analysis</a:t>
            </a:r>
            <a:endParaRPr b="1" i="0" sz="1829" u="none" cap="none" strike="noStrike">
              <a:solidFill>
                <a:srgbClr val="000000"/>
              </a:solidFill>
              <a:latin typeface="Noto Sans"/>
              <a:ea typeface="Noto Sans"/>
              <a:cs typeface="Noto Sans"/>
              <a:sym typeface="Noto Sans"/>
            </a:endParaRPr>
          </a:p>
          <a:p>
            <a:pPr indent="-197911" lvl="1" marL="395824" marR="0" rtl="0" algn="l">
              <a:spcBef>
                <a:spcPts val="0"/>
              </a:spcBef>
              <a:spcAft>
                <a:spcPts val="0"/>
              </a:spcAft>
              <a:buClr>
                <a:srgbClr val="000000"/>
              </a:buClr>
              <a:buSzPts val="1829"/>
              <a:buFont typeface="Arial"/>
              <a:buChar char="•"/>
            </a:pPr>
            <a:r>
              <a:rPr b="1" i="0" lang="en" sz="1829" u="none" cap="none" strike="noStrike">
                <a:solidFill>
                  <a:srgbClr val="000000"/>
                </a:solidFill>
                <a:latin typeface="Noto Sans"/>
                <a:ea typeface="Noto Sans"/>
                <a:cs typeface="Noto Sans"/>
                <a:sym typeface="Noto Sans"/>
              </a:rPr>
              <a:t>Snowball Sampling Approach</a:t>
            </a:r>
            <a:endParaRPr b="1" i="0" sz="1829" u="none" cap="none" strike="noStrike">
              <a:solidFill>
                <a:srgbClr val="000000"/>
              </a:solidFill>
              <a:latin typeface="Noto Sans"/>
              <a:ea typeface="Noto Sans"/>
              <a:cs typeface="Noto Sans"/>
              <a:sym typeface="Noto Sans"/>
            </a:endParaRPr>
          </a:p>
          <a:p>
            <a:pPr indent="-81706" lvl="1" marL="395824" marR="0" rtl="0" algn="l">
              <a:spcBef>
                <a:spcPts val="0"/>
              </a:spcBef>
              <a:spcAft>
                <a:spcPts val="0"/>
              </a:spcAft>
              <a:buClr>
                <a:srgbClr val="000000"/>
              </a:buClr>
              <a:buSzPts val="1830"/>
              <a:buFont typeface="Arial"/>
              <a:buNone/>
            </a:pPr>
            <a:r>
              <a:t/>
            </a:r>
            <a:endParaRPr b="1" i="0" sz="1829" u="none" cap="none" strike="noStrike">
              <a:solidFill>
                <a:srgbClr val="3D3934"/>
              </a:solidFill>
              <a:latin typeface="Noto Sans"/>
              <a:ea typeface="Noto Sans"/>
              <a:cs typeface="Noto Sans"/>
              <a:sym typeface="Noto Sans"/>
            </a:endParaRPr>
          </a:p>
        </p:txBody>
      </p:sp>
      <p:grpSp>
        <p:nvGrpSpPr>
          <p:cNvPr id="63" name="Google Shape;63;p13"/>
          <p:cNvGrpSpPr/>
          <p:nvPr/>
        </p:nvGrpSpPr>
        <p:grpSpPr>
          <a:xfrm>
            <a:off x="8811774" y="9910525"/>
            <a:ext cx="7573764" cy="5062395"/>
            <a:chOff x="-25305" y="91274"/>
            <a:chExt cx="10458111" cy="4049916"/>
          </a:xfrm>
        </p:grpSpPr>
        <p:sp>
          <p:nvSpPr>
            <p:cNvPr id="64" name="Google Shape;64;p13"/>
            <p:cNvSpPr txBox="1"/>
            <p:nvPr/>
          </p:nvSpPr>
          <p:spPr>
            <a:xfrm>
              <a:off x="-25305" y="91274"/>
              <a:ext cx="10331700" cy="410400"/>
            </a:xfrm>
            <a:prstGeom prst="rect">
              <a:avLst/>
            </a:prstGeom>
            <a:noFill/>
            <a:ln>
              <a:noFill/>
            </a:ln>
          </p:spPr>
          <p:txBody>
            <a:bodyPr anchorCtr="0" anchor="t" bIns="0" lIns="0" spcFirstLastPara="1" rIns="0" wrap="square" tIns="0">
              <a:spAutoFit/>
            </a:bodyPr>
            <a:lstStyle/>
            <a:p>
              <a:pPr indent="0" lvl="0" marL="0" marR="0" rtl="0" algn="l">
                <a:lnSpc>
                  <a:spcPct val="105010"/>
                </a:lnSpc>
                <a:spcBef>
                  <a:spcPts val="0"/>
                </a:spcBef>
                <a:spcAft>
                  <a:spcPts val="0"/>
                </a:spcAft>
                <a:buNone/>
              </a:pPr>
              <a:r>
                <a:rPr b="1" lang="en" sz="3333">
                  <a:solidFill>
                    <a:srgbClr val="3D3934"/>
                  </a:solidFill>
                </a:rPr>
                <a:t>05. Preliminary Results</a:t>
              </a:r>
              <a:endParaRPr b="1"/>
            </a:p>
          </p:txBody>
        </p:sp>
        <p:sp>
          <p:nvSpPr>
            <p:cNvPr id="65" name="Google Shape;65;p13"/>
            <p:cNvSpPr txBox="1"/>
            <p:nvPr/>
          </p:nvSpPr>
          <p:spPr>
            <a:xfrm>
              <a:off x="50406" y="508490"/>
              <a:ext cx="10382400" cy="3632700"/>
            </a:xfrm>
            <a:prstGeom prst="rect">
              <a:avLst/>
            </a:prstGeom>
            <a:noFill/>
            <a:ln>
              <a:noFill/>
            </a:ln>
          </p:spPr>
          <p:txBody>
            <a:bodyPr anchorCtr="0" anchor="t" bIns="0" lIns="0" spcFirstLastPara="1" rIns="0" wrap="square" tIns="0">
              <a:spAutoFit/>
            </a:bodyPr>
            <a:lstStyle/>
            <a:p>
              <a:pPr indent="0" lvl="0" marL="0" marR="0" rtl="0" algn="l">
                <a:lnSpc>
                  <a:spcPct val="160052"/>
                </a:lnSpc>
                <a:spcBef>
                  <a:spcPts val="0"/>
                </a:spcBef>
                <a:spcAft>
                  <a:spcPts val="0"/>
                </a:spcAft>
                <a:buNone/>
              </a:pPr>
              <a:r>
                <a:rPr lang="en" sz="1915">
                  <a:solidFill>
                    <a:srgbClr val="3D3934"/>
                  </a:solidFill>
                  <a:latin typeface="Noto Sans"/>
                  <a:ea typeface="Noto Sans"/>
                  <a:cs typeface="Noto Sans"/>
                  <a:sym typeface="Noto Sans"/>
                </a:rPr>
                <a:t>One of the sources of data that we can glean preliminary results from is the Group Ranking activity we used with workshop participants. It provides a snapshot of quantifiable data that is both available to evaluate during the workshop and it also allows for a richer dialogue. It is out of that dialogue that new criteria that are of concern to the community emerge.  In this way, we can support the community discussion and discover new needs and concerns as they arrive. This iterative process supports the creation of new criteria to be added to the discussion at subsequent workshops. </a:t>
              </a:r>
              <a:endParaRPr/>
            </a:p>
          </p:txBody>
        </p:sp>
      </p:grpSp>
      <p:grpSp>
        <p:nvGrpSpPr>
          <p:cNvPr id="66" name="Google Shape;66;p13"/>
          <p:cNvGrpSpPr/>
          <p:nvPr/>
        </p:nvGrpSpPr>
        <p:grpSpPr>
          <a:xfrm>
            <a:off x="8795655" y="3266724"/>
            <a:ext cx="6760479" cy="5901782"/>
            <a:chOff x="-125775" y="1327446"/>
            <a:chExt cx="6921047" cy="3016654"/>
          </a:xfrm>
        </p:grpSpPr>
        <p:sp>
          <p:nvSpPr>
            <p:cNvPr id="67" name="Google Shape;67;p13"/>
            <p:cNvSpPr txBox="1"/>
            <p:nvPr/>
          </p:nvSpPr>
          <p:spPr>
            <a:xfrm>
              <a:off x="-125775" y="1327446"/>
              <a:ext cx="6810600" cy="813000"/>
            </a:xfrm>
            <a:prstGeom prst="rect">
              <a:avLst/>
            </a:prstGeom>
            <a:noFill/>
            <a:ln>
              <a:noFill/>
            </a:ln>
          </p:spPr>
          <p:txBody>
            <a:bodyPr anchorCtr="0" anchor="t" bIns="0" lIns="0" spcFirstLastPara="1" rIns="0" wrap="square" tIns="0">
              <a:spAutoFit/>
            </a:bodyPr>
            <a:lstStyle/>
            <a:p>
              <a:pPr indent="0" lvl="0" marL="0" marR="0" rtl="0" algn="l">
                <a:lnSpc>
                  <a:spcPct val="105010"/>
                </a:lnSpc>
                <a:spcBef>
                  <a:spcPts val="0"/>
                </a:spcBef>
                <a:spcAft>
                  <a:spcPts val="0"/>
                </a:spcAft>
                <a:buNone/>
              </a:pPr>
              <a:r>
                <a:rPr b="1" lang="en" sz="3333">
                  <a:solidFill>
                    <a:srgbClr val="3D3934"/>
                  </a:solidFill>
                </a:rPr>
                <a:t>04. Data</a:t>
              </a:r>
              <a:endParaRPr b="1"/>
            </a:p>
            <a:p>
              <a:pPr indent="0" lvl="0" marL="0" marR="0" rtl="0" algn="l">
                <a:lnSpc>
                  <a:spcPct val="105010"/>
                </a:lnSpc>
                <a:spcBef>
                  <a:spcPts val="0"/>
                </a:spcBef>
                <a:spcAft>
                  <a:spcPts val="0"/>
                </a:spcAft>
                <a:buNone/>
              </a:pPr>
              <a:r>
                <a:t/>
              </a:r>
              <a:endParaRPr sz="3333">
                <a:solidFill>
                  <a:srgbClr val="3D3934"/>
                </a:solidFill>
                <a:latin typeface="Arial"/>
                <a:ea typeface="Arial"/>
                <a:cs typeface="Arial"/>
                <a:sym typeface="Arial"/>
              </a:endParaRPr>
            </a:p>
            <a:p>
              <a:pPr indent="0" lvl="0" marL="0" marR="0" rtl="0" algn="l">
                <a:lnSpc>
                  <a:spcPct val="105010"/>
                </a:lnSpc>
                <a:spcBef>
                  <a:spcPts val="0"/>
                </a:spcBef>
                <a:spcAft>
                  <a:spcPts val="0"/>
                </a:spcAft>
                <a:buNone/>
              </a:pPr>
              <a:r>
                <a:t/>
              </a:r>
              <a:endParaRPr sz="3333">
                <a:solidFill>
                  <a:srgbClr val="3D3934"/>
                </a:solidFill>
                <a:latin typeface="Arial"/>
                <a:ea typeface="Arial"/>
                <a:cs typeface="Arial"/>
                <a:sym typeface="Arial"/>
              </a:endParaRPr>
            </a:p>
          </p:txBody>
        </p:sp>
        <p:sp>
          <p:nvSpPr>
            <p:cNvPr id="68" name="Google Shape;68;p13"/>
            <p:cNvSpPr txBox="1"/>
            <p:nvPr/>
          </p:nvSpPr>
          <p:spPr>
            <a:xfrm>
              <a:off x="-70528" y="1662400"/>
              <a:ext cx="6865800" cy="2681700"/>
            </a:xfrm>
            <a:prstGeom prst="rect">
              <a:avLst/>
            </a:prstGeom>
            <a:noFill/>
            <a:ln>
              <a:noFill/>
            </a:ln>
          </p:spPr>
          <p:txBody>
            <a:bodyPr anchorCtr="0" anchor="t" bIns="0" lIns="0" spcFirstLastPara="1" rIns="0" wrap="square" tIns="0">
              <a:spAutoFit/>
            </a:bodyPr>
            <a:lstStyle/>
            <a:p>
              <a:pPr indent="0" lvl="0" marL="0" marR="0" rtl="0" algn="l">
                <a:lnSpc>
                  <a:spcPct val="160043"/>
                </a:lnSpc>
                <a:spcBef>
                  <a:spcPts val="0"/>
                </a:spcBef>
                <a:spcAft>
                  <a:spcPts val="0"/>
                </a:spcAft>
                <a:buNone/>
              </a:pPr>
              <a:r>
                <a:rPr lang="en" sz="1832">
                  <a:solidFill>
                    <a:srgbClr val="3D3934"/>
                  </a:solidFill>
                  <a:latin typeface="Noto Sans"/>
                  <a:ea typeface="Noto Sans"/>
                  <a:cs typeface="Noto Sans"/>
                  <a:sym typeface="Noto Sans"/>
                </a:rPr>
                <a:t>The data analyzed in this preliminary analysis include notes, audio recordings and transcripts from 3 different focus groups from several workshops conducted in Ko’olaupoko, Ko’olauloa and the North Shore.  What was immediately apparent in reviewing the discussions and notes was the enthusiasm with which the community participates at every workshop held. Community support of Resilience Hubs was consistently ranked high in previous survey research conducted in this project. That said, participants also discussed challenges to </a:t>
              </a:r>
              <a:r>
                <a:rPr b="1" i="1" lang="en" sz="1832">
                  <a:solidFill>
                    <a:srgbClr val="3D3934"/>
                  </a:solidFill>
                  <a:latin typeface="Noto Sans"/>
                  <a:ea typeface="Noto Sans"/>
                  <a:cs typeface="Noto Sans"/>
                  <a:sym typeface="Noto Sans"/>
                </a:rPr>
                <a:t>communication systems</a:t>
              </a:r>
              <a:r>
                <a:rPr lang="en" sz="1832">
                  <a:solidFill>
                    <a:srgbClr val="3D3934"/>
                  </a:solidFill>
                  <a:latin typeface="Noto Sans"/>
                  <a:ea typeface="Noto Sans"/>
                  <a:cs typeface="Noto Sans"/>
                  <a:sym typeface="Noto Sans"/>
                </a:rPr>
                <a:t>, and </a:t>
              </a:r>
              <a:r>
                <a:rPr b="1" i="1" lang="en" sz="1832">
                  <a:solidFill>
                    <a:srgbClr val="3D3934"/>
                  </a:solidFill>
                  <a:latin typeface="Noto Sans"/>
                  <a:ea typeface="Noto Sans"/>
                  <a:cs typeface="Noto Sans"/>
                  <a:sym typeface="Noto Sans"/>
                </a:rPr>
                <a:t>sustainable energy sources</a:t>
              </a:r>
              <a:r>
                <a:rPr lang="en" sz="1832">
                  <a:solidFill>
                    <a:srgbClr val="3D3934"/>
                  </a:solidFill>
                  <a:latin typeface="Noto Sans"/>
                  <a:ea typeface="Noto Sans"/>
                  <a:cs typeface="Noto Sans"/>
                  <a:sym typeface="Noto Sans"/>
                </a:rPr>
                <a:t> as common denominators for critical services during an emergency. </a:t>
              </a:r>
              <a:endParaRPr/>
            </a:p>
          </p:txBody>
        </p:sp>
      </p:grpSp>
      <p:grpSp>
        <p:nvGrpSpPr>
          <p:cNvPr id="69" name="Google Shape;69;p13"/>
          <p:cNvGrpSpPr/>
          <p:nvPr/>
        </p:nvGrpSpPr>
        <p:grpSpPr>
          <a:xfrm>
            <a:off x="24300700" y="15577448"/>
            <a:ext cx="8132144" cy="5079971"/>
            <a:chOff x="-31160" y="-60285"/>
            <a:chExt cx="6743071" cy="3791306"/>
          </a:xfrm>
        </p:grpSpPr>
        <p:sp>
          <p:nvSpPr>
            <p:cNvPr id="70" name="Google Shape;70;p13"/>
            <p:cNvSpPr txBox="1"/>
            <p:nvPr/>
          </p:nvSpPr>
          <p:spPr>
            <a:xfrm>
              <a:off x="-15589" y="-60285"/>
              <a:ext cx="6727500" cy="382800"/>
            </a:xfrm>
            <a:prstGeom prst="rect">
              <a:avLst/>
            </a:prstGeom>
            <a:noFill/>
            <a:ln>
              <a:noFill/>
            </a:ln>
          </p:spPr>
          <p:txBody>
            <a:bodyPr anchorCtr="0" anchor="t" bIns="0" lIns="0" spcFirstLastPara="1" rIns="0" wrap="square" tIns="0">
              <a:spAutoFit/>
            </a:bodyPr>
            <a:lstStyle/>
            <a:p>
              <a:pPr indent="0" lvl="0" marL="0" marR="0" rtl="0" algn="l">
                <a:lnSpc>
                  <a:spcPct val="105010"/>
                </a:lnSpc>
                <a:spcBef>
                  <a:spcPts val="0"/>
                </a:spcBef>
                <a:spcAft>
                  <a:spcPts val="0"/>
                </a:spcAft>
                <a:buNone/>
              </a:pPr>
              <a:r>
                <a:rPr b="1" lang="en" sz="3333">
                  <a:solidFill>
                    <a:srgbClr val="3D3934"/>
                  </a:solidFill>
                </a:rPr>
                <a:t>06. Conclusion and Future Research</a:t>
              </a:r>
              <a:endParaRPr b="1"/>
            </a:p>
          </p:txBody>
        </p:sp>
        <p:sp>
          <p:nvSpPr>
            <p:cNvPr id="71" name="Google Shape;71;p13"/>
            <p:cNvSpPr txBox="1"/>
            <p:nvPr/>
          </p:nvSpPr>
          <p:spPr>
            <a:xfrm>
              <a:off x="-31160" y="342221"/>
              <a:ext cx="6727500" cy="3388800"/>
            </a:xfrm>
            <a:prstGeom prst="rect">
              <a:avLst/>
            </a:prstGeom>
            <a:noFill/>
            <a:ln>
              <a:noFill/>
            </a:ln>
          </p:spPr>
          <p:txBody>
            <a:bodyPr anchorCtr="0" anchor="t" bIns="0" lIns="0" spcFirstLastPara="1" rIns="0" wrap="square" tIns="0">
              <a:spAutoFit/>
            </a:bodyPr>
            <a:lstStyle/>
            <a:p>
              <a:pPr indent="0" lvl="0" marL="0" marR="0" rtl="0" algn="l">
                <a:lnSpc>
                  <a:spcPct val="160052"/>
                </a:lnSpc>
                <a:spcBef>
                  <a:spcPts val="0"/>
                </a:spcBef>
                <a:spcAft>
                  <a:spcPts val="0"/>
                </a:spcAft>
                <a:buNone/>
              </a:pPr>
              <a:r>
                <a:rPr lang="en" sz="1915">
                  <a:solidFill>
                    <a:srgbClr val="3D3934"/>
                  </a:solidFill>
                  <a:latin typeface="Noto Sans"/>
                  <a:ea typeface="Noto Sans"/>
                  <a:cs typeface="Noto Sans"/>
                  <a:sym typeface="Noto Sans"/>
                </a:rPr>
                <a:t>The topic of wastewater and waste management is a relatively new inclusion in the Action 15 resilience hub workshops as a direct item for ranking and group deliberation. It is an important criterion in Community Resilience Hubs. Additional considerations for the future are the differing needs of our rural communities compared to urban centers. Also, the issue of retrofitting existing needs or developing completely new systems needs to be considered.  Limitations to this preliminary analysis are that the data sets are too few to be conclusive. In future efforts, we will examine the remaining data and conduct further community workshops. </a:t>
              </a:r>
              <a:endParaRPr/>
            </a:p>
          </p:txBody>
        </p:sp>
      </p:grpSp>
      <p:sp>
        <p:nvSpPr>
          <p:cNvPr id="72" name="Google Shape;72;p13"/>
          <p:cNvSpPr txBox="1"/>
          <p:nvPr/>
        </p:nvSpPr>
        <p:spPr>
          <a:xfrm>
            <a:off x="10542512" y="18184487"/>
            <a:ext cx="5013900" cy="717900"/>
          </a:xfrm>
          <a:prstGeom prst="rect">
            <a:avLst/>
          </a:prstGeom>
          <a:noFill/>
          <a:ln>
            <a:noFill/>
          </a:ln>
        </p:spPr>
        <p:txBody>
          <a:bodyPr anchorCtr="0" anchor="t" bIns="0" lIns="0" spcFirstLastPara="1" rIns="0" wrap="square" tIns="0">
            <a:spAutoFit/>
          </a:bodyPr>
          <a:lstStyle/>
          <a:p>
            <a:pPr indent="0" lvl="1" marL="0" marR="0" rtl="0" algn="ctr">
              <a:lnSpc>
                <a:spcPct val="71753"/>
              </a:lnSpc>
              <a:spcBef>
                <a:spcPts val="0"/>
              </a:spcBef>
              <a:spcAft>
                <a:spcPts val="0"/>
              </a:spcAft>
              <a:buNone/>
            </a:pPr>
            <a:r>
              <a:rPr b="1" i="1" lang="en" sz="3250" u="sng">
                <a:solidFill>
                  <a:srgbClr val="3D3934"/>
                </a:solidFill>
                <a:latin typeface="Noto Sans"/>
                <a:ea typeface="Noto Sans"/>
                <a:cs typeface="Noto Sans"/>
                <a:sym typeface="Noto Sans"/>
              </a:rPr>
              <a:t>Quotes of </a:t>
            </a:r>
            <a:r>
              <a:rPr b="1" i="1" lang="en" sz="3250" u="sng" cap="none" strike="noStrike">
                <a:solidFill>
                  <a:srgbClr val="3D3934"/>
                </a:solidFill>
                <a:latin typeface="Noto Sans"/>
                <a:ea typeface="Noto Sans"/>
                <a:cs typeface="Noto Sans"/>
                <a:sym typeface="Noto Sans"/>
              </a:rPr>
              <a:t>Community Resilience</a:t>
            </a:r>
            <a:endParaRPr i="1" u="sng"/>
          </a:p>
        </p:txBody>
      </p:sp>
      <p:sp>
        <p:nvSpPr>
          <p:cNvPr id="73" name="Google Shape;73;p13"/>
          <p:cNvSpPr txBox="1"/>
          <p:nvPr/>
        </p:nvSpPr>
        <p:spPr>
          <a:xfrm>
            <a:off x="18313958" y="18368890"/>
            <a:ext cx="4946400" cy="1435800"/>
          </a:xfrm>
          <a:prstGeom prst="rect">
            <a:avLst/>
          </a:prstGeom>
          <a:noFill/>
          <a:ln>
            <a:noFill/>
          </a:ln>
        </p:spPr>
        <p:txBody>
          <a:bodyPr anchorCtr="0" anchor="t" bIns="0" lIns="0" spcFirstLastPara="1" rIns="0" wrap="square" tIns="0">
            <a:spAutoFit/>
          </a:bodyPr>
          <a:lstStyle/>
          <a:p>
            <a:pPr indent="0" lvl="1" marL="0" marR="0" rtl="0" algn="ctr">
              <a:lnSpc>
                <a:spcPct val="71753"/>
              </a:lnSpc>
              <a:spcBef>
                <a:spcPts val="0"/>
              </a:spcBef>
              <a:spcAft>
                <a:spcPts val="0"/>
              </a:spcAft>
              <a:buNone/>
            </a:pPr>
            <a:r>
              <a:t/>
            </a:r>
            <a:endParaRPr b="1" i="0" sz="3250" u="none" cap="none" strike="noStrike">
              <a:solidFill>
                <a:srgbClr val="3D3934"/>
              </a:solidFill>
              <a:latin typeface="Noto Sans"/>
              <a:ea typeface="Noto Sans"/>
              <a:cs typeface="Noto Sans"/>
              <a:sym typeface="Noto Sans"/>
            </a:endParaRPr>
          </a:p>
          <a:p>
            <a:pPr indent="0" lvl="1" marL="0" marR="0" rtl="0" algn="ctr">
              <a:lnSpc>
                <a:spcPct val="71753"/>
              </a:lnSpc>
              <a:spcBef>
                <a:spcPts val="0"/>
              </a:spcBef>
              <a:spcAft>
                <a:spcPts val="0"/>
              </a:spcAft>
              <a:buNone/>
            </a:pPr>
            <a:r>
              <a:rPr b="1" i="0" lang="en" sz="3250" u="none" cap="none" strike="noStrike">
                <a:solidFill>
                  <a:srgbClr val="3D3934"/>
                </a:solidFill>
                <a:latin typeface="Noto Sans"/>
                <a:ea typeface="Noto Sans"/>
                <a:cs typeface="Noto Sans"/>
                <a:sym typeface="Noto Sans"/>
              </a:rPr>
              <a:t> </a:t>
            </a:r>
            <a:r>
              <a:rPr b="1" i="1" lang="en" sz="3250" u="sng" cap="none" strike="noStrike">
                <a:solidFill>
                  <a:srgbClr val="3D3934"/>
                </a:solidFill>
                <a:latin typeface="Noto Sans"/>
                <a:ea typeface="Noto Sans"/>
                <a:cs typeface="Noto Sans"/>
                <a:sym typeface="Noto Sans"/>
              </a:rPr>
              <a:t>Community Feedback </a:t>
            </a:r>
            <a:r>
              <a:rPr b="1" i="1" lang="en" sz="3250" u="sng">
                <a:solidFill>
                  <a:srgbClr val="3D3934"/>
                </a:solidFill>
                <a:latin typeface="Noto Sans"/>
                <a:ea typeface="Noto Sans"/>
                <a:cs typeface="Noto Sans"/>
                <a:sym typeface="Noto Sans"/>
              </a:rPr>
              <a:t>O</a:t>
            </a:r>
            <a:r>
              <a:rPr b="1" i="1" lang="en" sz="3250" u="sng" cap="none" strike="noStrike">
                <a:solidFill>
                  <a:srgbClr val="3D3934"/>
                </a:solidFill>
                <a:latin typeface="Noto Sans"/>
                <a:ea typeface="Noto Sans"/>
                <a:cs typeface="Noto Sans"/>
                <a:sym typeface="Noto Sans"/>
              </a:rPr>
              <a:t>n </a:t>
            </a:r>
            <a:r>
              <a:rPr b="1" i="1" lang="en" sz="3250" u="sng">
                <a:solidFill>
                  <a:srgbClr val="3D3934"/>
                </a:solidFill>
                <a:latin typeface="Noto Sans"/>
                <a:ea typeface="Noto Sans"/>
                <a:cs typeface="Noto Sans"/>
                <a:sym typeface="Noto Sans"/>
              </a:rPr>
              <a:t>L</a:t>
            </a:r>
            <a:r>
              <a:rPr b="1" i="1" lang="en" sz="3250" u="sng" cap="none" strike="noStrike">
                <a:solidFill>
                  <a:srgbClr val="3D3934"/>
                </a:solidFill>
                <a:latin typeface="Noto Sans"/>
                <a:ea typeface="Noto Sans"/>
                <a:cs typeface="Noto Sans"/>
                <a:sym typeface="Noto Sans"/>
              </a:rPr>
              <a:t>ocal </a:t>
            </a:r>
            <a:r>
              <a:rPr b="1" i="1" lang="en" sz="3250" u="sng">
                <a:solidFill>
                  <a:srgbClr val="3D3934"/>
                </a:solidFill>
                <a:latin typeface="Noto Sans"/>
                <a:ea typeface="Noto Sans"/>
                <a:cs typeface="Noto Sans"/>
                <a:sym typeface="Noto Sans"/>
              </a:rPr>
              <a:t>W</a:t>
            </a:r>
            <a:r>
              <a:rPr b="1" i="1" lang="en" sz="3250" u="sng" cap="none" strike="noStrike">
                <a:solidFill>
                  <a:srgbClr val="3D3934"/>
                </a:solidFill>
                <a:latin typeface="Noto Sans"/>
                <a:ea typeface="Noto Sans"/>
                <a:cs typeface="Noto Sans"/>
                <a:sym typeface="Noto Sans"/>
              </a:rPr>
              <a:t>aste Management </a:t>
            </a:r>
            <a:r>
              <a:rPr b="1" i="1" lang="en" sz="3250" u="sng">
                <a:solidFill>
                  <a:srgbClr val="3D3934"/>
                </a:solidFill>
                <a:latin typeface="Noto Sans"/>
                <a:ea typeface="Noto Sans"/>
                <a:cs typeface="Noto Sans"/>
                <a:sym typeface="Noto Sans"/>
              </a:rPr>
              <a:t>Barriers</a:t>
            </a:r>
            <a:r>
              <a:rPr b="1" lang="en" sz="3250">
                <a:solidFill>
                  <a:srgbClr val="3D3934"/>
                </a:solidFill>
                <a:latin typeface="Noto Sans"/>
                <a:ea typeface="Noto Sans"/>
                <a:cs typeface="Noto Sans"/>
                <a:sym typeface="Noto Sans"/>
              </a:rPr>
              <a:t> </a:t>
            </a:r>
            <a:endParaRPr/>
          </a:p>
        </p:txBody>
      </p:sp>
      <p:sp>
        <p:nvSpPr>
          <p:cNvPr id="74" name="Google Shape;74;p13"/>
          <p:cNvSpPr/>
          <p:nvPr/>
        </p:nvSpPr>
        <p:spPr>
          <a:xfrm>
            <a:off x="13858600" y="15243199"/>
            <a:ext cx="3043200" cy="1998300"/>
          </a:xfrm>
          <a:prstGeom prst="wedgeEllipseCallout">
            <a:avLst>
              <a:gd fmla="val -20833" name="adj1"/>
              <a:gd fmla="val 62500" name="adj2"/>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865">
                <a:solidFill>
                  <a:srgbClr val="FFFFFF"/>
                </a:solidFill>
                <a:latin typeface="Noto Sans"/>
                <a:ea typeface="Noto Sans"/>
                <a:cs typeface="Noto Sans"/>
                <a:sym typeface="Noto Sans"/>
              </a:rPr>
              <a:t>“Grandma on the corner will make food for 500 if she has to“</a:t>
            </a:r>
            <a:r>
              <a:rPr b="1" lang="en" sz="1665">
                <a:solidFill>
                  <a:srgbClr val="FFFFFF"/>
                </a:solidFill>
                <a:latin typeface="Noto Sans"/>
                <a:ea typeface="Noto Sans"/>
                <a:cs typeface="Noto Sans"/>
                <a:sym typeface="Noto Sans"/>
              </a:rPr>
              <a:t> </a:t>
            </a:r>
            <a:endParaRPr/>
          </a:p>
          <a:p>
            <a:pPr indent="0" lvl="0" marL="0" marR="0" rtl="0" algn="ctr">
              <a:spcBef>
                <a:spcPts val="0"/>
              </a:spcBef>
              <a:spcAft>
                <a:spcPts val="0"/>
              </a:spcAft>
              <a:buNone/>
            </a:pPr>
            <a:r>
              <a:t/>
            </a:r>
            <a:endParaRPr b="1" sz="1665">
              <a:solidFill>
                <a:srgbClr val="FFFFFF"/>
              </a:solidFill>
              <a:latin typeface="Noto Sans"/>
              <a:ea typeface="Noto Sans"/>
              <a:cs typeface="Noto Sans"/>
              <a:sym typeface="Noto Sans"/>
            </a:endParaRPr>
          </a:p>
        </p:txBody>
      </p:sp>
      <p:grpSp>
        <p:nvGrpSpPr>
          <p:cNvPr id="75" name="Google Shape;75;p13"/>
          <p:cNvGrpSpPr/>
          <p:nvPr/>
        </p:nvGrpSpPr>
        <p:grpSpPr>
          <a:xfrm>
            <a:off x="10206915" y="18858425"/>
            <a:ext cx="7363374" cy="2963905"/>
            <a:chOff x="12558146" y="24439560"/>
            <a:chExt cx="6884875" cy="2072081"/>
          </a:xfrm>
        </p:grpSpPr>
        <p:sp>
          <p:nvSpPr>
            <p:cNvPr id="76" name="Google Shape;76;p13"/>
            <p:cNvSpPr/>
            <p:nvPr/>
          </p:nvSpPr>
          <p:spPr>
            <a:xfrm flipH="1" rot="10800000">
              <a:off x="16688082" y="24439560"/>
              <a:ext cx="2754900" cy="1373400"/>
            </a:xfrm>
            <a:prstGeom prst="wedgeEllipseCallout">
              <a:avLst>
                <a:gd fmla="val -20833" name="adj1"/>
                <a:gd fmla="val 62500" name="adj2"/>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000">
                <a:solidFill>
                  <a:srgbClr val="FFFFFF"/>
                </a:solidFill>
                <a:latin typeface="Calibri"/>
                <a:ea typeface="Calibri"/>
                <a:cs typeface="Calibri"/>
                <a:sym typeface="Calibri"/>
              </a:endParaRPr>
            </a:p>
          </p:txBody>
        </p:sp>
        <p:sp>
          <p:nvSpPr>
            <p:cNvPr id="77" name="Google Shape;77;p13"/>
            <p:cNvSpPr txBox="1"/>
            <p:nvPr/>
          </p:nvSpPr>
          <p:spPr>
            <a:xfrm>
              <a:off x="16894821" y="24695693"/>
              <a:ext cx="2548200" cy="76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 sz="2000" u="none" strike="noStrike">
                  <a:solidFill>
                    <a:srgbClr val="FFFFFF"/>
                  </a:solidFill>
                  <a:latin typeface="Arial"/>
                  <a:ea typeface="Arial"/>
                  <a:cs typeface="Arial"/>
                  <a:sym typeface="Arial"/>
                </a:rPr>
                <a:t>“</a:t>
              </a:r>
              <a:r>
                <a:rPr b="1" i="0" lang="en" sz="2000" u="none" strike="noStrike">
                  <a:solidFill>
                    <a:srgbClr val="FFFFFF"/>
                  </a:solidFill>
                </a:rPr>
                <a:t>Community has had to survive on its own for eons”</a:t>
              </a:r>
              <a:endParaRPr b="1" sz="1300" u="none">
                <a:solidFill>
                  <a:srgbClr val="FFFFFF"/>
                </a:solidFill>
                <a:latin typeface="Calibri"/>
                <a:ea typeface="Calibri"/>
                <a:cs typeface="Calibri"/>
                <a:sym typeface="Calibri"/>
              </a:endParaRPr>
            </a:p>
            <a:p>
              <a:pPr indent="0" lvl="0" marL="0" marR="0" rtl="0" algn="l">
                <a:spcBef>
                  <a:spcPts val="0"/>
                </a:spcBef>
                <a:spcAft>
                  <a:spcPts val="0"/>
                </a:spcAft>
                <a:buNone/>
              </a:pPr>
              <a:r>
                <a:t/>
              </a:r>
              <a:endParaRPr b="0" sz="1100" u="none">
                <a:solidFill>
                  <a:srgbClr val="FFFFFF"/>
                </a:solidFill>
                <a:latin typeface="Calibri"/>
                <a:ea typeface="Calibri"/>
                <a:cs typeface="Calibri"/>
                <a:sym typeface="Calibri"/>
              </a:endParaRPr>
            </a:p>
          </p:txBody>
        </p:sp>
        <p:sp>
          <p:nvSpPr>
            <p:cNvPr id="78" name="Google Shape;78;p13"/>
            <p:cNvSpPr/>
            <p:nvPr/>
          </p:nvSpPr>
          <p:spPr>
            <a:xfrm flipH="1" rot="10800000">
              <a:off x="12558146" y="24952541"/>
              <a:ext cx="3658200" cy="1559100"/>
            </a:xfrm>
            <a:prstGeom prst="wedgeEllipseCallout">
              <a:avLst>
                <a:gd fmla="val -20833" name="adj1"/>
                <a:gd fmla="val 62500" name="adj2"/>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000">
                <a:solidFill>
                  <a:srgbClr val="FFFFFF"/>
                </a:solidFill>
                <a:latin typeface="Calibri"/>
                <a:ea typeface="Calibri"/>
                <a:cs typeface="Calibri"/>
                <a:sym typeface="Calibri"/>
              </a:endParaRPr>
            </a:p>
          </p:txBody>
        </p:sp>
        <p:sp>
          <p:nvSpPr>
            <p:cNvPr id="79" name="Google Shape;79;p13"/>
            <p:cNvSpPr txBox="1"/>
            <p:nvPr/>
          </p:nvSpPr>
          <p:spPr>
            <a:xfrm>
              <a:off x="13092684" y="25157255"/>
              <a:ext cx="2744400" cy="1140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 sz="1900" u="none" strike="noStrike">
                  <a:solidFill>
                    <a:srgbClr val="FFFFFF"/>
                  </a:solidFill>
                </a:rPr>
                <a:t>“Community is strong with making food when food is needed. The comm unity totally comes together“</a:t>
              </a:r>
              <a:endParaRPr b="1" sz="1200" u="none">
                <a:solidFill>
                  <a:srgbClr val="FFFFFF"/>
                </a:solidFill>
                <a:latin typeface="Calibri"/>
                <a:ea typeface="Calibri"/>
                <a:cs typeface="Calibri"/>
                <a:sym typeface="Calibri"/>
              </a:endParaRPr>
            </a:p>
            <a:p>
              <a:pPr indent="0" lvl="0" marL="0" marR="0" rtl="0" algn="l">
                <a:spcBef>
                  <a:spcPts val="0"/>
                </a:spcBef>
                <a:spcAft>
                  <a:spcPts val="0"/>
                </a:spcAft>
                <a:buNone/>
              </a:pPr>
              <a:r>
                <a:t/>
              </a:r>
              <a:endParaRPr b="0" sz="1100" u="none">
                <a:solidFill>
                  <a:srgbClr val="FFFFFF"/>
                </a:solidFill>
                <a:latin typeface="Calibri"/>
                <a:ea typeface="Calibri"/>
                <a:cs typeface="Calibri"/>
                <a:sym typeface="Calibri"/>
              </a:endParaRPr>
            </a:p>
          </p:txBody>
        </p:sp>
      </p:grpSp>
      <p:sp>
        <p:nvSpPr>
          <p:cNvPr id="80" name="Google Shape;80;p13"/>
          <p:cNvSpPr/>
          <p:nvPr/>
        </p:nvSpPr>
        <p:spPr>
          <a:xfrm>
            <a:off x="17911800" y="15133750"/>
            <a:ext cx="5750700" cy="2787300"/>
          </a:xfrm>
          <a:prstGeom prst="wedgeRoundRectCallout">
            <a:avLst>
              <a:gd fmla="val -20833" name="adj1"/>
              <a:gd fmla="val 62500" name="adj2"/>
              <a:gd fmla="val 0" name="adj3"/>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2000">
                <a:solidFill>
                  <a:srgbClr val="FFFFFF"/>
                </a:solidFill>
              </a:rPr>
              <a:t>“[The] wastewater treatment plant should it become impacted by any type of swell or any type of inner water movement is at sea level, so we’re talking not just about the physical aspects of what’s happening in water, now we are talking about contamination [and] it is in the middle of our community,”</a:t>
            </a:r>
            <a:endParaRPr b="1" sz="2000">
              <a:solidFill>
                <a:srgbClr val="FFFFFF"/>
              </a:solidFill>
            </a:endParaRPr>
          </a:p>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 name="Google Shape;81;p13"/>
          <p:cNvSpPr/>
          <p:nvPr/>
        </p:nvSpPr>
        <p:spPr>
          <a:xfrm>
            <a:off x="18427375" y="20045953"/>
            <a:ext cx="4869900" cy="1137000"/>
          </a:xfrm>
          <a:prstGeom prst="wedgeRoundRectCallout">
            <a:avLst>
              <a:gd fmla="val -20833" name="adj1"/>
              <a:gd fmla="val 62500" name="adj2"/>
              <a:gd fmla="val 0" name="adj3"/>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900" u="none">
                <a:solidFill>
                  <a:srgbClr val="FFFFFF"/>
                </a:solidFill>
              </a:rPr>
              <a:t>“Our system can only handle 300. 300 and we are at capacity”</a:t>
            </a:r>
            <a:endParaRPr b="1" sz="1900" u="none">
              <a:solidFill>
                <a:srgbClr val="FFFFFF"/>
              </a:solidFill>
            </a:endParaRPr>
          </a:p>
          <a:p>
            <a:pPr indent="0" lvl="0" marL="0" marR="0" rtl="0" algn="ctr">
              <a:spcBef>
                <a:spcPts val="0"/>
              </a:spcBef>
              <a:spcAft>
                <a:spcPts val="0"/>
              </a:spcAft>
              <a:buNone/>
            </a:pPr>
            <a:r>
              <a:t/>
            </a:r>
            <a:endParaRPr b="0" sz="1800" u="none">
              <a:solidFill>
                <a:srgbClr val="FFFFFF"/>
              </a:solidFill>
              <a:latin typeface="Calibri"/>
              <a:ea typeface="Calibri"/>
              <a:cs typeface="Calibri"/>
              <a:sym typeface="Calibri"/>
            </a:endParaRPr>
          </a:p>
        </p:txBody>
      </p:sp>
      <p:sp>
        <p:nvSpPr>
          <p:cNvPr id="82" name="Google Shape;82;p13"/>
          <p:cNvSpPr/>
          <p:nvPr/>
        </p:nvSpPr>
        <p:spPr>
          <a:xfrm>
            <a:off x="9848375" y="15243200"/>
            <a:ext cx="3445200" cy="2286900"/>
          </a:xfrm>
          <a:prstGeom prst="wedgeRoundRectCallout">
            <a:avLst>
              <a:gd fmla="val -20833" name="adj1"/>
              <a:gd fmla="val 62500" name="adj2"/>
              <a:gd fmla="val 0" name="adj3"/>
            </a:avLst>
          </a:prstGeom>
          <a:solidFill>
            <a:srgbClr val="4F81B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3000" u="none">
              <a:solidFill>
                <a:srgbClr val="FFFFFF"/>
              </a:solidFill>
              <a:latin typeface="Calibri"/>
              <a:ea typeface="Calibri"/>
              <a:cs typeface="Calibri"/>
              <a:sym typeface="Calibri"/>
            </a:endParaRPr>
          </a:p>
        </p:txBody>
      </p:sp>
      <p:sp>
        <p:nvSpPr>
          <p:cNvPr id="83" name="Google Shape;83;p13"/>
          <p:cNvSpPr txBox="1"/>
          <p:nvPr/>
        </p:nvSpPr>
        <p:spPr>
          <a:xfrm>
            <a:off x="7914925" y="302400"/>
            <a:ext cx="16047000" cy="2109900"/>
          </a:xfrm>
          <a:prstGeom prst="rect">
            <a:avLst/>
          </a:prstGeom>
          <a:noFill/>
          <a:ln>
            <a:noFill/>
          </a:ln>
        </p:spPr>
        <p:txBody>
          <a:bodyPr anchorCtr="0" anchor="t" bIns="0" lIns="0" spcFirstLastPara="1" rIns="0" wrap="square" tIns="0">
            <a:spAutoFit/>
          </a:bodyPr>
          <a:lstStyle/>
          <a:p>
            <a:pPr indent="0" lvl="0" marL="0" marR="0" rtl="0" algn="ctr">
              <a:lnSpc>
                <a:spcPct val="97222"/>
              </a:lnSpc>
              <a:spcBef>
                <a:spcPts val="0"/>
              </a:spcBef>
              <a:spcAft>
                <a:spcPts val="0"/>
              </a:spcAft>
              <a:buNone/>
            </a:pPr>
            <a:r>
              <a:rPr b="1" lang="en" sz="4700">
                <a:solidFill>
                  <a:srgbClr val="FFFFFF"/>
                </a:solidFill>
              </a:rPr>
              <a:t>Effects of Disaster on </a:t>
            </a:r>
            <a:r>
              <a:rPr b="1" lang="en" sz="4700">
                <a:solidFill>
                  <a:srgbClr val="FFFFFF"/>
                </a:solidFill>
                <a:latin typeface="Arial"/>
                <a:ea typeface="Arial"/>
                <a:cs typeface="Arial"/>
                <a:sym typeface="Arial"/>
              </a:rPr>
              <a:t>Wastewater </a:t>
            </a:r>
            <a:r>
              <a:rPr b="1" lang="en" sz="4700">
                <a:solidFill>
                  <a:srgbClr val="FFFFFF"/>
                </a:solidFill>
              </a:rPr>
              <a:t>and Waste Management </a:t>
            </a:r>
            <a:r>
              <a:rPr b="1" lang="en" sz="4700">
                <a:solidFill>
                  <a:srgbClr val="FFFFFF"/>
                </a:solidFill>
                <a:latin typeface="Arial"/>
                <a:ea typeface="Arial"/>
                <a:cs typeface="Arial"/>
                <a:sym typeface="Arial"/>
              </a:rPr>
              <a:t>Systems Research </a:t>
            </a:r>
            <a:r>
              <a:rPr b="1" lang="en" sz="4700">
                <a:solidFill>
                  <a:srgbClr val="FFFFFF"/>
                </a:solidFill>
              </a:rPr>
              <a:t>W</a:t>
            </a:r>
            <a:r>
              <a:rPr b="1" lang="en" sz="4700">
                <a:solidFill>
                  <a:srgbClr val="FFFFFF"/>
                </a:solidFill>
                <a:latin typeface="Arial"/>
                <a:ea typeface="Arial"/>
                <a:cs typeface="Arial"/>
                <a:sym typeface="Arial"/>
              </a:rPr>
              <a:t>ith the </a:t>
            </a:r>
            <a:endParaRPr b="1" sz="4700">
              <a:solidFill>
                <a:srgbClr val="FFFFFF"/>
              </a:solidFill>
              <a:latin typeface="Arial"/>
              <a:ea typeface="Arial"/>
              <a:cs typeface="Arial"/>
              <a:sym typeface="Arial"/>
            </a:endParaRPr>
          </a:p>
          <a:p>
            <a:pPr indent="0" lvl="0" marL="0" marR="0" rtl="0" algn="ctr">
              <a:lnSpc>
                <a:spcPct val="97222"/>
              </a:lnSpc>
              <a:spcBef>
                <a:spcPts val="0"/>
              </a:spcBef>
              <a:spcAft>
                <a:spcPts val="0"/>
              </a:spcAft>
              <a:buNone/>
            </a:pPr>
            <a:r>
              <a:rPr b="1" lang="en" sz="4700">
                <a:solidFill>
                  <a:srgbClr val="FFFFFF"/>
                </a:solidFill>
                <a:latin typeface="Arial"/>
                <a:ea typeface="Arial"/>
                <a:cs typeface="Arial"/>
                <a:sym typeface="Arial"/>
              </a:rPr>
              <a:t>Action 15 Community Resilience Hub Project </a:t>
            </a:r>
            <a:endParaRPr sz="2500"/>
          </a:p>
        </p:txBody>
      </p:sp>
      <p:pic>
        <p:nvPicPr>
          <p:cNvPr id="84" name="Google Shape;84;p13"/>
          <p:cNvPicPr preferRelativeResize="0"/>
          <p:nvPr/>
        </p:nvPicPr>
        <p:blipFill rotWithShape="1">
          <a:blip r:embed="rId3">
            <a:alphaModFix/>
          </a:blip>
          <a:srcRect b="0" l="0" r="0" t="0"/>
          <a:stretch/>
        </p:blipFill>
        <p:spPr>
          <a:xfrm>
            <a:off x="17026875" y="3026750"/>
            <a:ext cx="9323129" cy="6883775"/>
          </a:xfrm>
          <a:prstGeom prst="rect">
            <a:avLst/>
          </a:prstGeom>
          <a:noFill/>
          <a:ln>
            <a:noFill/>
          </a:ln>
        </p:spPr>
      </p:pic>
      <p:sp>
        <p:nvSpPr>
          <p:cNvPr id="85" name="Google Shape;85;p13"/>
          <p:cNvSpPr txBox="1"/>
          <p:nvPr/>
        </p:nvSpPr>
        <p:spPr>
          <a:xfrm>
            <a:off x="24154351" y="20785590"/>
            <a:ext cx="7124700" cy="463500"/>
          </a:xfrm>
          <a:prstGeom prst="rect">
            <a:avLst/>
          </a:prstGeom>
          <a:solidFill>
            <a:srgbClr val="FFFFFF"/>
          </a:solidFill>
          <a:ln>
            <a:noFill/>
          </a:ln>
        </p:spPr>
        <p:txBody>
          <a:bodyPr anchorCtr="0" anchor="t" bIns="138000" lIns="276100" spcFirstLastPara="1" rIns="276100" wrap="square" tIns="138000">
            <a:spAutoFit/>
          </a:bodyPr>
          <a:lstStyle/>
          <a:p>
            <a:pPr indent="0" lvl="0" marL="0" marR="0" rtl="0" algn="l">
              <a:spcBef>
                <a:spcPts val="0"/>
              </a:spcBef>
              <a:spcAft>
                <a:spcPts val="0"/>
              </a:spcAft>
              <a:buNone/>
            </a:pPr>
            <a:r>
              <a:t/>
            </a:r>
            <a:endParaRPr b="1" sz="1200">
              <a:solidFill>
                <a:srgbClr val="000000"/>
              </a:solidFill>
              <a:latin typeface="Calibri"/>
              <a:ea typeface="Calibri"/>
              <a:cs typeface="Calibri"/>
              <a:sym typeface="Calibri"/>
            </a:endParaRPr>
          </a:p>
        </p:txBody>
      </p:sp>
      <p:sp>
        <p:nvSpPr>
          <p:cNvPr id="86" name="Google Shape;86;p13"/>
          <p:cNvSpPr txBox="1"/>
          <p:nvPr/>
        </p:nvSpPr>
        <p:spPr>
          <a:xfrm>
            <a:off x="24460550" y="20820075"/>
            <a:ext cx="6465000" cy="1056600"/>
          </a:xfrm>
          <a:prstGeom prst="rect">
            <a:avLst/>
          </a:prstGeom>
          <a:solidFill>
            <a:srgbClr val="EFEFEF"/>
          </a:solidFill>
          <a:ln>
            <a:noFill/>
          </a:ln>
        </p:spPr>
        <p:txBody>
          <a:bodyPr anchorCtr="0" anchor="t" bIns="96300" lIns="96300" spcFirstLastPara="1" rIns="96300" wrap="square" tIns="96300">
            <a:spAutoFit/>
          </a:bodyPr>
          <a:lstStyle/>
          <a:p>
            <a:pPr indent="0" lvl="0" marL="0" marR="0" rtl="0" algn="l">
              <a:spcBef>
                <a:spcPts val="0"/>
              </a:spcBef>
              <a:spcAft>
                <a:spcPts val="0"/>
              </a:spcAft>
              <a:buNone/>
            </a:pPr>
            <a:r>
              <a:rPr b="1" lang="en" sz="2000">
                <a:solidFill>
                  <a:schemeClr val="dk1"/>
                </a:solidFill>
                <a:latin typeface="Calibri"/>
                <a:ea typeface="Calibri"/>
                <a:cs typeface="Calibri"/>
                <a:sym typeface="Calibri"/>
              </a:rPr>
              <a:t>Acknowledgements: </a:t>
            </a:r>
            <a:r>
              <a:rPr lang="en" sz="2000">
                <a:solidFill>
                  <a:schemeClr val="dk1"/>
                </a:solidFill>
                <a:latin typeface="Calibri"/>
                <a:ea typeface="Calibri"/>
                <a:cs typeface="Calibri"/>
                <a:sym typeface="Calibri"/>
              </a:rPr>
              <a:t>T</a:t>
            </a:r>
            <a:r>
              <a:rPr b="0" i="0" lang="en" sz="1800" u="none" strike="noStrike">
                <a:solidFill>
                  <a:srgbClr val="000000"/>
                </a:solidFill>
                <a:latin typeface="Calibri"/>
                <a:ea typeface="Calibri"/>
                <a:cs typeface="Calibri"/>
                <a:sym typeface="Calibri"/>
              </a:rPr>
              <a:t>he RCL Award Program is supported by a grant provided by the Hawaii Electric Company as well as State Farm.</a:t>
            </a:r>
            <a:endParaRPr sz="1600">
              <a:solidFill>
                <a:srgbClr val="000000"/>
              </a:solidFill>
              <a:latin typeface="Calibri"/>
              <a:ea typeface="Calibri"/>
              <a:cs typeface="Calibri"/>
              <a:sym typeface="Calibri"/>
            </a:endParaRPr>
          </a:p>
        </p:txBody>
      </p:sp>
      <p:pic>
        <p:nvPicPr>
          <p:cNvPr id="87" name="Google Shape;87;p13"/>
          <p:cNvPicPr preferRelativeResize="0"/>
          <p:nvPr/>
        </p:nvPicPr>
        <p:blipFill rotWithShape="1">
          <a:blip r:embed="rId4">
            <a:alphaModFix/>
          </a:blip>
          <a:srcRect b="0" l="0" r="0" t="0"/>
          <a:stretch/>
        </p:blipFill>
        <p:spPr>
          <a:xfrm>
            <a:off x="31441688" y="21290175"/>
            <a:ext cx="879125" cy="586500"/>
          </a:xfrm>
          <a:prstGeom prst="rect">
            <a:avLst/>
          </a:prstGeom>
          <a:noFill/>
          <a:ln>
            <a:noFill/>
          </a:ln>
        </p:spPr>
      </p:pic>
      <p:pic>
        <p:nvPicPr>
          <p:cNvPr id="88" name="Google Shape;88;p13"/>
          <p:cNvPicPr preferRelativeResize="0"/>
          <p:nvPr/>
        </p:nvPicPr>
        <p:blipFill rotWithShape="1">
          <a:blip r:embed="rId5">
            <a:alphaModFix/>
          </a:blip>
          <a:srcRect b="0" l="0" r="0" t="0"/>
          <a:stretch/>
        </p:blipFill>
        <p:spPr>
          <a:xfrm>
            <a:off x="31441695" y="20657414"/>
            <a:ext cx="879122" cy="586473"/>
          </a:xfrm>
          <a:prstGeom prst="rect">
            <a:avLst/>
          </a:prstGeom>
          <a:noFill/>
          <a:ln>
            <a:noFill/>
          </a:ln>
        </p:spPr>
      </p:pic>
      <p:grpSp>
        <p:nvGrpSpPr>
          <p:cNvPr id="89" name="Google Shape;89;p13"/>
          <p:cNvGrpSpPr/>
          <p:nvPr/>
        </p:nvGrpSpPr>
        <p:grpSpPr>
          <a:xfrm>
            <a:off x="17306571" y="11048122"/>
            <a:ext cx="5847300" cy="2787210"/>
            <a:chOff x="17800496" y="20763653"/>
            <a:chExt cx="6553800" cy="2349300"/>
          </a:xfrm>
        </p:grpSpPr>
        <p:sp>
          <p:nvSpPr>
            <p:cNvPr id="90" name="Google Shape;90;p13"/>
            <p:cNvSpPr/>
            <p:nvPr/>
          </p:nvSpPr>
          <p:spPr>
            <a:xfrm>
              <a:off x="17800496" y="20763653"/>
              <a:ext cx="6553800" cy="2349300"/>
            </a:xfrm>
            <a:prstGeom prst="rect">
              <a:avLst/>
            </a:prstGeom>
            <a:solidFill>
              <a:srgbClr val="AFADAB">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17972833" y="20897982"/>
              <a:ext cx="6209100" cy="2206200"/>
            </a:xfrm>
            <a:prstGeom prst="rect">
              <a:avLst/>
            </a:prstGeom>
            <a:noFill/>
            <a:ln>
              <a:noFill/>
            </a:ln>
          </p:spPr>
          <p:txBody>
            <a:bodyPr anchorCtr="0" anchor="t" bIns="0" lIns="0" spcFirstLastPara="1" rIns="0" wrap="square" tIns="0">
              <a:spAutoFit/>
            </a:bodyPr>
            <a:lstStyle/>
            <a:p>
              <a:pPr indent="0" lvl="0" marL="0" marR="0" rtl="0" algn="l">
                <a:lnSpc>
                  <a:spcPct val="194444"/>
                </a:lnSpc>
                <a:spcBef>
                  <a:spcPts val="0"/>
                </a:spcBef>
                <a:spcAft>
                  <a:spcPts val="0"/>
                </a:spcAft>
                <a:buNone/>
              </a:pPr>
              <a:r>
                <a:rPr b="1" lang="en" sz="2300" u="sng">
                  <a:solidFill>
                    <a:srgbClr val="3D3934"/>
                  </a:solidFill>
                  <a:latin typeface="Arial"/>
                  <a:ea typeface="Arial"/>
                  <a:cs typeface="Arial"/>
                  <a:sym typeface="Arial"/>
                </a:rPr>
                <a:t>Top Themes in Focus Groups Sampled:</a:t>
              </a:r>
              <a:endParaRPr sz="1900"/>
            </a:p>
            <a:p>
              <a:pPr indent="-488950" lvl="0" marL="457200" marR="0" rtl="0" algn="l">
                <a:spcBef>
                  <a:spcPts val="0"/>
                </a:spcBef>
                <a:spcAft>
                  <a:spcPts val="0"/>
                </a:spcAft>
                <a:buClr>
                  <a:srgbClr val="3D3934"/>
                </a:buClr>
                <a:buSzPts val="2300"/>
                <a:buFont typeface="Arial"/>
                <a:buChar char="-"/>
              </a:pPr>
              <a:r>
                <a:rPr i="1" lang="en" sz="2300">
                  <a:solidFill>
                    <a:srgbClr val="3D3934"/>
                  </a:solidFill>
                  <a:latin typeface="Arial"/>
                  <a:ea typeface="Arial"/>
                  <a:cs typeface="Arial"/>
                  <a:sym typeface="Arial"/>
                </a:rPr>
                <a:t>Theme 1: Coastal Communities </a:t>
              </a:r>
              <a:endParaRPr sz="1900"/>
            </a:p>
            <a:p>
              <a:pPr indent="-488950" lvl="0" marL="457200" marR="0" rtl="0" algn="l">
                <a:spcBef>
                  <a:spcPts val="0"/>
                </a:spcBef>
                <a:spcAft>
                  <a:spcPts val="0"/>
                </a:spcAft>
                <a:buClr>
                  <a:srgbClr val="3D3934"/>
                </a:buClr>
                <a:buSzPts val="2300"/>
                <a:buFont typeface="Arial"/>
                <a:buChar char="-"/>
              </a:pPr>
              <a:r>
                <a:rPr i="1" lang="en" sz="2300">
                  <a:solidFill>
                    <a:srgbClr val="3D3934"/>
                  </a:solidFill>
                  <a:latin typeface="Arial"/>
                  <a:ea typeface="Arial"/>
                  <a:cs typeface="Arial"/>
                  <a:sym typeface="Arial"/>
                </a:rPr>
                <a:t>Theme 2: HUB Networks </a:t>
              </a:r>
              <a:endParaRPr sz="1900"/>
            </a:p>
            <a:p>
              <a:pPr indent="-488950" lvl="0" marL="457200" marR="0" rtl="0" algn="l">
                <a:spcBef>
                  <a:spcPts val="0"/>
                </a:spcBef>
                <a:spcAft>
                  <a:spcPts val="0"/>
                </a:spcAft>
                <a:buClr>
                  <a:srgbClr val="3D3934"/>
                </a:buClr>
                <a:buSzPts val="2300"/>
                <a:buFont typeface="Arial"/>
                <a:buChar char="-"/>
              </a:pPr>
              <a:r>
                <a:rPr i="1" lang="en" sz="2300">
                  <a:solidFill>
                    <a:srgbClr val="3D3934"/>
                  </a:solidFill>
                  <a:latin typeface="Arial"/>
                  <a:ea typeface="Arial"/>
                  <a:cs typeface="Arial"/>
                  <a:sym typeface="Arial"/>
                </a:rPr>
                <a:t>Theme 3: Dedicated Full Time Hazard Mitigation, Emergency Planning Staff</a:t>
              </a:r>
              <a:endParaRPr sz="1900"/>
            </a:p>
            <a:p>
              <a:pPr indent="-245554" lvl="0" marL="457200" marR="0" rtl="0" algn="l">
                <a:lnSpc>
                  <a:spcPct val="105010"/>
                </a:lnSpc>
                <a:spcBef>
                  <a:spcPts val="0"/>
                </a:spcBef>
                <a:spcAft>
                  <a:spcPts val="0"/>
                </a:spcAft>
                <a:buClr>
                  <a:srgbClr val="000000"/>
                </a:buClr>
                <a:buSzPts val="3333"/>
                <a:buFont typeface="Calibri"/>
                <a:buNone/>
              </a:pPr>
              <a:r>
                <a:t/>
              </a:r>
              <a:endParaRPr sz="3333">
                <a:solidFill>
                  <a:srgbClr val="3D3934"/>
                </a:solidFill>
                <a:latin typeface="Arial"/>
                <a:ea typeface="Arial"/>
                <a:cs typeface="Arial"/>
                <a:sym typeface="Arial"/>
              </a:endParaRPr>
            </a:p>
          </p:txBody>
        </p:sp>
      </p:grpSp>
      <p:sp>
        <p:nvSpPr>
          <p:cNvPr id="92" name="Google Shape;92;p13"/>
          <p:cNvSpPr txBox="1"/>
          <p:nvPr/>
        </p:nvSpPr>
        <p:spPr>
          <a:xfrm>
            <a:off x="16763025" y="9869200"/>
            <a:ext cx="10252500" cy="602100"/>
          </a:xfrm>
          <a:prstGeom prst="rect">
            <a:avLst/>
          </a:prstGeom>
          <a:noFill/>
          <a:ln>
            <a:noFill/>
          </a:ln>
        </p:spPr>
        <p:txBody>
          <a:bodyPr anchorCtr="0" anchor="t" bIns="138000" lIns="276100" spcFirstLastPara="1" rIns="276100" wrap="square" tIns="138000">
            <a:spAutoFit/>
          </a:bodyPr>
          <a:lstStyle/>
          <a:p>
            <a:pPr indent="0" lvl="0" marL="0" marR="0" rtl="0" algn="l">
              <a:spcBef>
                <a:spcPts val="0"/>
              </a:spcBef>
              <a:spcAft>
                <a:spcPts val="0"/>
              </a:spcAft>
              <a:buNone/>
            </a:pPr>
            <a:r>
              <a:rPr b="1" lang="en" sz="2100">
                <a:solidFill>
                  <a:srgbClr val="000000"/>
                </a:solidFill>
                <a:latin typeface="Calibri"/>
                <a:ea typeface="Calibri"/>
                <a:cs typeface="Calibri"/>
                <a:sym typeface="Calibri"/>
              </a:rPr>
              <a:t>Figure </a:t>
            </a:r>
            <a:r>
              <a:rPr b="1" lang="en" sz="2100">
                <a:latin typeface="Calibri"/>
                <a:ea typeface="Calibri"/>
                <a:cs typeface="Calibri"/>
                <a:sym typeface="Calibri"/>
              </a:rPr>
              <a:t>1</a:t>
            </a:r>
            <a:r>
              <a:rPr b="1" lang="en" sz="2100">
                <a:solidFill>
                  <a:srgbClr val="000000"/>
                </a:solidFill>
                <a:latin typeface="Calibri"/>
                <a:ea typeface="Calibri"/>
                <a:cs typeface="Calibri"/>
                <a:sym typeface="Calibri"/>
              </a:rPr>
              <a:t>. Example of group ranking process considering critical needs for resilience hubs</a:t>
            </a:r>
            <a:endParaRPr b="1" sz="1300">
              <a:solidFill>
                <a:srgbClr val="000000"/>
              </a:solidFill>
              <a:latin typeface="Calibri"/>
              <a:ea typeface="Calibri"/>
              <a:cs typeface="Calibri"/>
              <a:sym typeface="Calibri"/>
            </a:endParaRPr>
          </a:p>
        </p:txBody>
      </p:sp>
      <p:sp>
        <p:nvSpPr>
          <p:cNvPr id="93" name="Google Shape;93;p13"/>
          <p:cNvSpPr txBox="1"/>
          <p:nvPr/>
        </p:nvSpPr>
        <p:spPr>
          <a:xfrm>
            <a:off x="10167600" y="15373750"/>
            <a:ext cx="2898000" cy="233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 sz="2100">
                <a:solidFill>
                  <a:srgbClr val="FFFFFF"/>
                </a:solidFill>
              </a:rPr>
              <a:t>“Being several generations in our community we have a lot of really valuable insight that can be helpful.”</a:t>
            </a:r>
            <a:endParaRPr b="1" sz="2100">
              <a:solidFill>
                <a:srgbClr val="FFFFFF"/>
              </a:solidFill>
            </a:endParaRPr>
          </a:p>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pic>
        <p:nvPicPr>
          <p:cNvPr descr="Text&#10;&#10;Description automatically generated" id="94" name="Google Shape;94;p13"/>
          <p:cNvPicPr preferRelativeResize="0"/>
          <p:nvPr/>
        </p:nvPicPr>
        <p:blipFill rotWithShape="1">
          <a:blip r:embed="rId6">
            <a:alphaModFix/>
          </a:blip>
          <a:srcRect b="0" l="5669" r="0" t="-7712"/>
          <a:stretch/>
        </p:blipFill>
        <p:spPr>
          <a:xfrm>
            <a:off x="16450" y="232200"/>
            <a:ext cx="9761974" cy="2247300"/>
          </a:xfrm>
          <a:prstGeom prst="rect">
            <a:avLst/>
          </a:prstGeom>
          <a:noFill/>
          <a:ln>
            <a:noFill/>
          </a:ln>
        </p:spPr>
      </p:pic>
      <p:grpSp>
        <p:nvGrpSpPr>
          <p:cNvPr id="95" name="Google Shape;95;p13"/>
          <p:cNvGrpSpPr/>
          <p:nvPr/>
        </p:nvGrpSpPr>
        <p:grpSpPr>
          <a:xfrm>
            <a:off x="450750" y="3212870"/>
            <a:ext cx="8132332" cy="6023178"/>
            <a:chOff x="-14448" y="330880"/>
            <a:chExt cx="4572322" cy="1749500"/>
          </a:xfrm>
        </p:grpSpPr>
        <p:sp>
          <p:nvSpPr>
            <p:cNvPr id="96" name="Google Shape;96;p13"/>
            <p:cNvSpPr txBox="1"/>
            <p:nvPr/>
          </p:nvSpPr>
          <p:spPr>
            <a:xfrm>
              <a:off x="-7226" y="330880"/>
              <a:ext cx="4565100" cy="147600"/>
            </a:xfrm>
            <a:prstGeom prst="rect">
              <a:avLst/>
            </a:prstGeom>
            <a:noFill/>
            <a:ln>
              <a:noFill/>
            </a:ln>
          </p:spPr>
          <p:txBody>
            <a:bodyPr anchorCtr="0" anchor="t" bIns="0" lIns="0" spcFirstLastPara="1" rIns="0" wrap="square" tIns="0">
              <a:spAutoFit/>
            </a:bodyPr>
            <a:lstStyle/>
            <a:p>
              <a:pPr indent="0" lvl="0" marL="0" marR="0" rtl="0" algn="l">
                <a:lnSpc>
                  <a:spcPct val="105010"/>
                </a:lnSpc>
                <a:spcBef>
                  <a:spcPts val="0"/>
                </a:spcBef>
                <a:spcAft>
                  <a:spcPts val="0"/>
                </a:spcAft>
                <a:buNone/>
              </a:pPr>
              <a:r>
                <a:rPr b="1" lang="en" sz="3300">
                  <a:solidFill>
                    <a:srgbClr val="3D3934"/>
                  </a:solidFill>
                </a:rPr>
                <a:t>01. Introduction</a:t>
              </a:r>
              <a:endParaRPr b="1" sz="3300"/>
            </a:p>
          </p:txBody>
        </p:sp>
        <p:sp>
          <p:nvSpPr>
            <p:cNvPr id="97" name="Google Shape;97;p13"/>
            <p:cNvSpPr txBox="1"/>
            <p:nvPr/>
          </p:nvSpPr>
          <p:spPr>
            <a:xfrm>
              <a:off x="-14448" y="537780"/>
              <a:ext cx="4565100" cy="1542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i="0" lang="en" sz="1900">
                  <a:solidFill>
                    <a:srgbClr val="000000"/>
                  </a:solidFill>
                  <a:latin typeface="Noto Sans"/>
                  <a:ea typeface="Noto Sans"/>
                  <a:cs typeface="Noto Sans"/>
                  <a:sym typeface="Noto Sans"/>
                </a:rPr>
                <a:t>CERENE is tasked with leading the community engagement effort for the Action 15 Resilience Hub research project. This process includes </a:t>
              </a:r>
              <a:r>
                <a:rPr lang="en" sz="1900">
                  <a:solidFill>
                    <a:srgbClr val="000000"/>
                  </a:solidFill>
                  <a:latin typeface="Noto Sans"/>
                  <a:ea typeface="Noto Sans"/>
                  <a:cs typeface="Noto Sans"/>
                  <a:sym typeface="Noto Sans"/>
                </a:rPr>
                <a:t>coordinating and facilitating community </a:t>
              </a:r>
              <a:r>
                <a:rPr i="0" lang="en" sz="1900">
                  <a:solidFill>
                    <a:srgbClr val="000000"/>
                  </a:solidFill>
                  <a:latin typeface="Noto Sans"/>
                  <a:ea typeface="Noto Sans"/>
                  <a:cs typeface="Noto Sans"/>
                  <a:sym typeface="Noto Sans"/>
                </a:rPr>
                <a:t>workshops and focus groups with the intent to collect data in support of the development of well-equipped resilience hubs with the guidance of research data collected and analyzed from these workshops.</a:t>
              </a:r>
              <a:endParaRPr sz="1900">
                <a:latin typeface="Noto Sans"/>
                <a:ea typeface="Noto Sans"/>
                <a:cs typeface="Noto Sans"/>
                <a:sym typeface="Noto Sans"/>
              </a:endParaRPr>
            </a:p>
            <a:p>
              <a:pPr indent="0" lvl="0" marL="0" marR="0" rtl="0" algn="l">
                <a:lnSpc>
                  <a:spcPct val="150000"/>
                </a:lnSpc>
                <a:spcBef>
                  <a:spcPts val="0"/>
                </a:spcBef>
                <a:spcAft>
                  <a:spcPts val="0"/>
                </a:spcAft>
                <a:buNone/>
              </a:pPr>
              <a:r>
                <a:t/>
              </a:r>
              <a:endParaRPr i="0" sz="1900">
                <a:solidFill>
                  <a:srgbClr val="000000"/>
                </a:solidFill>
                <a:latin typeface="Noto Sans"/>
                <a:ea typeface="Noto Sans"/>
                <a:cs typeface="Noto Sans"/>
                <a:sym typeface="Noto Sans"/>
              </a:endParaRPr>
            </a:p>
            <a:p>
              <a:pPr indent="0" lvl="0" marL="0" marR="0" rtl="0" algn="l">
                <a:lnSpc>
                  <a:spcPct val="150000"/>
                </a:lnSpc>
                <a:spcBef>
                  <a:spcPts val="0"/>
                </a:spcBef>
                <a:spcAft>
                  <a:spcPts val="0"/>
                </a:spcAft>
                <a:buNone/>
              </a:pPr>
              <a:r>
                <a:rPr i="0" lang="en" sz="1900">
                  <a:solidFill>
                    <a:srgbClr val="000000"/>
                  </a:solidFill>
                  <a:latin typeface="Noto Sans"/>
                  <a:ea typeface="Noto Sans"/>
                  <a:cs typeface="Noto Sans"/>
                  <a:sym typeface="Noto Sans"/>
                </a:rPr>
                <a:t>The goal of our team research is to evaluate questions such as site suitability and the availability and quality of critical services for hubs located in each of the 8 sustainable planning areas across O’ahu. The research topic for my part of this study is focused specifically on wastewater and waste management systems. </a:t>
              </a:r>
              <a:endParaRPr sz="1900">
                <a:solidFill>
                  <a:srgbClr val="000000"/>
                </a:solidFill>
                <a:latin typeface="Noto Sans"/>
                <a:ea typeface="Noto Sans"/>
                <a:cs typeface="Noto Sans"/>
                <a:sym typeface="Noto Sans"/>
              </a:endParaRPr>
            </a:p>
          </p:txBody>
        </p:sp>
      </p:grpSp>
      <p:pic>
        <p:nvPicPr>
          <p:cNvPr id="98" name="Google Shape;98;p13"/>
          <p:cNvPicPr preferRelativeResize="0"/>
          <p:nvPr/>
        </p:nvPicPr>
        <p:blipFill rotWithShape="1">
          <a:blip r:embed="rId7">
            <a:alphaModFix/>
          </a:blip>
          <a:srcRect b="0" l="0" r="0" t="0"/>
          <a:stretch/>
        </p:blipFill>
        <p:spPr>
          <a:xfrm>
            <a:off x="1746607" y="12027927"/>
            <a:ext cx="5042433" cy="3767199"/>
          </a:xfrm>
          <a:prstGeom prst="rect">
            <a:avLst/>
          </a:prstGeom>
          <a:noFill/>
          <a:ln>
            <a:noFill/>
          </a:ln>
        </p:spPr>
      </p:pic>
      <p:sp>
        <p:nvSpPr>
          <p:cNvPr id="99" name="Google Shape;99;p13"/>
          <p:cNvSpPr/>
          <p:nvPr/>
        </p:nvSpPr>
        <p:spPr>
          <a:xfrm>
            <a:off x="5642550" y="16435400"/>
            <a:ext cx="3307200" cy="4464600"/>
          </a:xfrm>
          <a:prstGeom prst="rect">
            <a:avLst/>
          </a:prstGeom>
          <a:solidFill>
            <a:srgbClr val="AFADAB">
              <a:alpha val="2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3"/>
          <p:cNvPicPr preferRelativeResize="0"/>
          <p:nvPr/>
        </p:nvPicPr>
        <p:blipFill rotWithShape="1">
          <a:blip r:embed="rId8">
            <a:alphaModFix/>
          </a:blip>
          <a:srcRect b="0" l="0" r="0" t="0"/>
          <a:stretch/>
        </p:blipFill>
        <p:spPr>
          <a:xfrm>
            <a:off x="24243002" y="257816"/>
            <a:ext cx="7573600" cy="2397668"/>
          </a:xfrm>
          <a:prstGeom prst="rect">
            <a:avLst/>
          </a:prstGeom>
          <a:noFill/>
          <a:ln>
            <a:noFill/>
          </a:ln>
        </p:spPr>
      </p:pic>
      <p:sp>
        <p:nvSpPr>
          <p:cNvPr id="101" name="Google Shape;101;p13"/>
          <p:cNvSpPr txBox="1"/>
          <p:nvPr/>
        </p:nvSpPr>
        <p:spPr>
          <a:xfrm>
            <a:off x="5816325" y="16597825"/>
            <a:ext cx="34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02" name="Google Shape;102;p13"/>
          <p:cNvPicPr preferRelativeResize="0"/>
          <p:nvPr/>
        </p:nvPicPr>
        <p:blipFill>
          <a:blip r:embed="rId9">
            <a:alphaModFix/>
          </a:blip>
          <a:stretch>
            <a:fillRect/>
          </a:stretch>
        </p:blipFill>
        <p:spPr>
          <a:xfrm>
            <a:off x="27033558" y="3169025"/>
            <a:ext cx="5781319" cy="4658319"/>
          </a:xfrm>
          <a:prstGeom prst="rect">
            <a:avLst/>
          </a:prstGeom>
          <a:noFill/>
          <a:ln>
            <a:noFill/>
          </a:ln>
        </p:spPr>
      </p:pic>
      <p:pic>
        <p:nvPicPr>
          <p:cNvPr id="103" name="Google Shape;103;p13"/>
          <p:cNvPicPr preferRelativeResize="0"/>
          <p:nvPr/>
        </p:nvPicPr>
        <p:blipFill>
          <a:blip r:embed="rId10">
            <a:alphaModFix/>
          </a:blip>
          <a:stretch>
            <a:fillRect/>
          </a:stretch>
        </p:blipFill>
        <p:spPr>
          <a:xfrm>
            <a:off x="26349999" y="7715209"/>
            <a:ext cx="6464885" cy="2068530"/>
          </a:xfrm>
          <a:prstGeom prst="rect">
            <a:avLst/>
          </a:prstGeom>
          <a:noFill/>
          <a:ln>
            <a:noFill/>
          </a:ln>
        </p:spPr>
      </p:pic>
      <p:pic>
        <p:nvPicPr>
          <p:cNvPr id="104" name="Google Shape;104;p13"/>
          <p:cNvPicPr preferRelativeResize="0"/>
          <p:nvPr/>
        </p:nvPicPr>
        <p:blipFill>
          <a:blip r:embed="rId11">
            <a:alphaModFix/>
          </a:blip>
          <a:stretch>
            <a:fillRect/>
          </a:stretch>
        </p:blipFill>
        <p:spPr>
          <a:xfrm>
            <a:off x="26985838" y="9783752"/>
            <a:ext cx="5829062" cy="3767334"/>
          </a:xfrm>
          <a:prstGeom prst="rect">
            <a:avLst/>
          </a:prstGeom>
          <a:noFill/>
          <a:ln>
            <a:noFill/>
          </a:ln>
        </p:spPr>
      </p:pic>
      <p:pic>
        <p:nvPicPr>
          <p:cNvPr id="105" name="Google Shape;105;p13"/>
          <p:cNvPicPr preferRelativeResize="0"/>
          <p:nvPr/>
        </p:nvPicPr>
        <p:blipFill>
          <a:blip r:embed="rId12">
            <a:alphaModFix/>
          </a:blip>
          <a:stretch>
            <a:fillRect/>
          </a:stretch>
        </p:blipFill>
        <p:spPr>
          <a:xfrm>
            <a:off x="26985840" y="13551085"/>
            <a:ext cx="5829059" cy="18226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ph idx="1" type="body"/>
          </p:nvPr>
        </p:nvSpPr>
        <p:spPr>
          <a:xfrm>
            <a:off x="1274520" y="17100347"/>
            <a:ext cx="21595800" cy="2581800"/>
          </a:xfrm>
          <a:prstGeom prst="rect">
            <a:avLst/>
          </a:prstGeom>
        </p:spPr>
        <p:txBody>
          <a:bodyPr anchorCtr="0" anchor="ctr" bIns="349450" lIns="349450" spcFirstLastPara="1" rIns="349450" wrap="square" tIns="349450">
            <a:normAutofit/>
          </a:bodyPr>
          <a:lstStyle/>
          <a:p>
            <a:pPr indent="0" lvl="0" marL="0" rtl="0" algn="l">
              <a:spcBef>
                <a:spcPts val="0"/>
              </a:spcBef>
              <a:spcAft>
                <a:spcPts val="0"/>
              </a:spcAft>
              <a:buNone/>
            </a:pPr>
            <a:r>
              <a:t/>
            </a:r>
            <a:endParaRPr/>
          </a:p>
        </p:txBody>
      </p:sp>
      <p:pic>
        <p:nvPicPr>
          <p:cNvPr id="111" name="Google Shape;111;p14"/>
          <p:cNvPicPr preferRelativeResize="0"/>
          <p:nvPr/>
        </p:nvPicPr>
        <p:blipFill rotWithShape="1">
          <a:blip r:embed="rId3">
            <a:alphaModFix/>
          </a:blip>
          <a:srcRect b="0" l="0" r="0" t="0"/>
          <a:stretch/>
        </p:blipFill>
        <p:spPr>
          <a:xfrm>
            <a:off x="26389881" y="3653401"/>
            <a:ext cx="5844930" cy="1850417"/>
          </a:xfrm>
          <a:prstGeom prst="rect">
            <a:avLst/>
          </a:prstGeom>
          <a:noFill/>
          <a:ln>
            <a:noFill/>
          </a:ln>
        </p:spPr>
      </p:pic>
      <p:pic>
        <p:nvPicPr>
          <p:cNvPr descr="Text&#10;&#10;Description automatically generated" id="112" name="Google Shape;112;p14"/>
          <p:cNvPicPr preferRelativeResize="0"/>
          <p:nvPr/>
        </p:nvPicPr>
        <p:blipFill rotWithShape="1">
          <a:blip r:embed="rId4">
            <a:alphaModFix/>
          </a:blip>
          <a:srcRect b="0" l="5669" r="0" t="-7712"/>
          <a:stretch/>
        </p:blipFill>
        <p:spPr>
          <a:xfrm>
            <a:off x="0" y="-150575"/>
            <a:ext cx="7573600" cy="3098400"/>
          </a:xfrm>
          <a:prstGeom prst="rect">
            <a:avLst/>
          </a:prstGeom>
          <a:noFill/>
          <a:ln>
            <a:noFill/>
          </a:ln>
        </p:spPr>
      </p:pic>
      <p:pic>
        <p:nvPicPr>
          <p:cNvPr id="113" name="Google Shape;113;p14"/>
          <p:cNvPicPr preferRelativeResize="0"/>
          <p:nvPr/>
        </p:nvPicPr>
        <p:blipFill>
          <a:blip r:embed="rId5">
            <a:alphaModFix/>
          </a:blip>
          <a:stretch>
            <a:fillRect/>
          </a:stretch>
        </p:blipFill>
        <p:spPr>
          <a:xfrm>
            <a:off x="152400" y="8847500"/>
            <a:ext cx="10969425" cy="8634776"/>
          </a:xfrm>
          <a:prstGeom prst="rect">
            <a:avLst/>
          </a:prstGeom>
          <a:noFill/>
          <a:ln>
            <a:noFill/>
          </a:ln>
        </p:spPr>
      </p:pic>
      <p:pic>
        <p:nvPicPr>
          <p:cNvPr id="114" name="Google Shape;114;p14"/>
          <p:cNvPicPr preferRelativeResize="0"/>
          <p:nvPr/>
        </p:nvPicPr>
        <p:blipFill>
          <a:blip r:embed="rId6">
            <a:alphaModFix/>
          </a:blip>
          <a:stretch>
            <a:fillRect/>
          </a:stretch>
        </p:blipFill>
        <p:spPr>
          <a:xfrm>
            <a:off x="7726000" y="152400"/>
            <a:ext cx="7353300" cy="10553700"/>
          </a:xfrm>
          <a:prstGeom prst="rect">
            <a:avLst/>
          </a:prstGeom>
          <a:noFill/>
          <a:ln>
            <a:noFill/>
          </a:ln>
        </p:spPr>
      </p:pic>
      <p:pic>
        <p:nvPicPr>
          <p:cNvPr id="115" name="Google Shape;115;p14"/>
          <p:cNvPicPr preferRelativeResize="0"/>
          <p:nvPr/>
        </p:nvPicPr>
        <p:blipFill>
          <a:blip r:embed="rId7">
            <a:alphaModFix/>
          </a:blip>
          <a:stretch>
            <a:fillRect/>
          </a:stretch>
        </p:blipFill>
        <p:spPr>
          <a:xfrm>
            <a:off x="15231700" y="5656218"/>
            <a:ext cx="5429250" cy="4514850"/>
          </a:xfrm>
          <a:prstGeom prst="rect">
            <a:avLst/>
          </a:prstGeom>
          <a:noFill/>
          <a:ln>
            <a:noFill/>
          </a:ln>
        </p:spPr>
      </p:pic>
      <p:pic>
        <p:nvPicPr>
          <p:cNvPr id="116" name="Google Shape;116;p14"/>
          <p:cNvPicPr preferRelativeResize="0"/>
          <p:nvPr/>
        </p:nvPicPr>
        <p:blipFill>
          <a:blip r:embed="rId8">
            <a:alphaModFix/>
          </a:blip>
          <a:stretch>
            <a:fillRect/>
          </a:stretch>
        </p:blipFill>
        <p:spPr>
          <a:xfrm>
            <a:off x="15231700" y="11974750"/>
            <a:ext cx="6115050" cy="2019300"/>
          </a:xfrm>
          <a:prstGeom prst="rect">
            <a:avLst/>
          </a:prstGeom>
          <a:noFill/>
          <a:ln>
            <a:noFill/>
          </a:ln>
        </p:spPr>
      </p:pic>
      <p:pic>
        <p:nvPicPr>
          <p:cNvPr id="117" name="Google Shape;117;p14"/>
          <p:cNvPicPr preferRelativeResize="0"/>
          <p:nvPr/>
        </p:nvPicPr>
        <p:blipFill>
          <a:blip r:embed="rId9">
            <a:alphaModFix/>
          </a:blip>
          <a:stretch>
            <a:fillRect/>
          </a:stretch>
        </p:blipFill>
        <p:spPr>
          <a:xfrm>
            <a:off x="22870320" y="5656218"/>
            <a:ext cx="6877050" cy="4229100"/>
          </a:xfrm>
          <a:prstGeom prst="rect">
            <a:avLst/>
          </a:prstGeom>
          <a:noFill/>
          <a:ln>
            <a:noFill/>
          </a:ln>
        </p:spPr>
      </p:pic>
      <p:pic>
        <p:nvPicPr>
          <p:cNvPr id="118" name="Google Shape;118;p14"/>
          <p:cNvPicPr preferRelativeResize="0"/>
          <p:nvPr/>
        </p:nvPicPr>
        <p:blipFill>
          <a:blip r:embed="rId10">
            <a:alphaModFix/>
          </a:blip>
          <a:stretch>
            <a:fillRect/>
          </a:stretch>
        </p:blipFill>
        <p:spPr>
          <a:xfrm>
            <a:off x="22870320" y="10037718"/>
            <a:ext cx="6915150" cy="2057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