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5143500" cx="9144000"/>
  <p:notesSz cx="6858000" cy="9144000"/>
  <p:embeddedFontLst>
    <p:embeddedFont>
      <p:font typeface="Libre Baskerville"/>
      <p:regular r:id="rId7"/>
      <p:bold r:id="rId8"/>
      <p:italic r:id="rId9"/>
    </p:embeddedFont>
    <p:embeddedFont>
      <p:font typeface="Merriweather"/>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erriweather-bold.fntdata"/><Relationship Id="rId10" Type="http://schemas.openxmlformats.org/officeDocument/2006/relationships/font" Target="fonts/Merriweather-regular.fntdata"/><Relationship Id="rId13" Type="http://schemas.openxmlformats.org/officeDocument/2006/relationships/font" Target="fonts/Merriweather-boldItalic.fntdata"/><Relationship Id="rId12" Type="http://schemas.openxmlformats.org/officeDocument/2006/relationships/font" Target="fonts/Merriweather-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ibreBaskervill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ibreBaskerville-regular.fntdata"/><Relationship Id="rId8" Type="http://schemas.openxmlformats.org/officeDocument/2006/relationships/font" Target="fonts/LibreBaskerville-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8d90ae6c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18d90ae6c0e_0_0:notes"/>
          <p:cNvSpPr/>
          <p:nvPr>
            <p:ph idx="2" type="sldImg"/>
          </p:nvPr>
        </p:nvSpPr>
        <p:spPr>
          <a:xfrm>
            <a:off x="1143214"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jpg"/><Relationship Id="rId10" Type="http://schemas.openxmlformats.org/officeDocument/2006/relationships/image" Target="../media/image12.jpg"/><Relationship Id="rId13" Type="http://schemas.openxmlformats.org/officeDocument/2006/relationships/image" Target="../media/image8.pn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jpg"/><Relationship Id="rId15" Type="http://schemas.openxmlformats.org/officeDocument/2006/relationships/image" Target="../media/image6.png"/><Relationship Id="rId14" Type="http://schemas.openxmlformats.org/officeDocument/2006/relationships/image" Target="../media/image5.png"/><Relationship Id="rId5" Type="http://schemas.openxmlformats.org/officeDocument/2006/relationships/image" Target="../media/image13.jpg"/><Relationship Id="rId6" Type="http://schemas.openxmlformats.org/officeDocument/2006/relationships/image" Target="../media/image11.jpg"/><Relationship Id="rId7" Type="http://schemas.openxmlformats.org/officeDocument/2006/relationships/image" Target="../media/image7.jpg"/><Relationship Id="rId8"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53" name="Shape 53"/>
        <p:cNvGrpSpPr/>
        <p:nvPr/>
      </p:nvGrpSpPr>
      <p:grpSpPr>
        <a:xfrm>
          <a:off x="0" y="0"/>
          <a:ext cx="0" cy="0"/>
          <a:chOff x="0" y="0"/>
          <a:chExt cx="0" cy="0"/>
        </a:xfrm>
      </p:grpSpPr>
      <p:sp>
        <p:nvSpPr>
          <p:cNvPr id="54" name="Google Shape;54;p13"/>
          <p:cNvSpPr/>
          <p:nvPr/>
        </p:nvSpPr>
        <p:spPr>
          <a:xfrm>
            <a:off x="0" y="0"/>
            <a:ext cx="9144000" cy="618600"/>
          </a:xfrm>
          <a:prstGeom prst="rect">
            <a:avLst/>
          </a:prstGeom>
          <a:gradFill>
            <a:gsLst>
              <a:gs pos="0">
                <a:srgbClr val="00D2E9"/>
              </a:gs>
              <a:gs pos="100000">
                <a:srgbClr val="045962"/>
              </a:gs>
            </a:gsLst>
            <a:path path="circle">
              <a:fillToRect b="50%" l="50%" r="50%" t="50%"/>
            </a:path>
            <a:tileRect/>
          </a:gradFill>
          <a:ln>
            <a:noFill/>
          </a:ln>
        </p:spPr>
        <p:txBody>
          <a:bodyPr anchorCtr="0" anchor="ctr" bIns="34500" lIns="69025" spcFirstLastPara="1" rIns="69025" wrap="square" tIns="34500">
            <a:noAutofit/>
          </a:bodyPr>
          <a:lstStyle/>
          <a:p>
            <a:pPr indent="0" lvl="0" marL="0" marR="0" rtl="0" algn="ctr">
              <a:spcBef>
                <a:spcPts val="0"/>
              </a:spcBef>
              <a:spcAft>
                <a:spcPts val="0"/>
              </a:spcAft>
              <a:buNone/>
            </a:pPr>
            <a:r>
              <a:t/>
            </a:r>
            <a:endParaRPr sz="100">
              <a:solidFill>
                <a:schemeClr val="lt1"/>
              </a:solidFill>
              <a:latin typeface="Calibri"/>
              <a:ea typeface="Calibri"/>
              <a:cs typeface="Calibri"/>
              <a:sym typeface="Calibri"/>
            </a:endParaRPr>
          </a:p>
        </p:txBody>
      </p:sp>
      <p:sp>
        <p:nvSpPr>
          <p:cNvPr id="55" name="Google Shape;55;p13"/>
          <p:cNvSpPr txBox="1"/>
          <p:nvPr/>
        </p:nvSpPr>
        <p:spPr>
          <a:xfrm>
            <a:off x="357051" y="2112123"/>
            <a:ext cx="2471100" cy="285300"/>
          </a:xfrm>
          <a:prstGeom prst="rect">
            <a:avLst/>
          </a:prstGeom>
          <a:gradFill>
            <a:gsLst>
              <a:gs pos="0">
                <a:srgbClr val="00D2E9"/>
              </a:gs>
              <a:gs pos="100000">
                <a:srgbClr val="045962"/>
              </a:gs>
            </a:gsLst>
            <a:path path="circle">
              <a:fillToRect b="50%" l="50%" r="50%" t="50%"/>
            </a:path>
            <a:tileRect/>
          </a:gradFill>
          <a:ln>
            <a:noFill/>
          </a:ln>
        </p:spPr>
        <p:txBody>
          <a:bodyPr anchorCtr="0" anchor="t" bIns="34500" lIns="69025" spcFirstLastPara="1" rIns="69025" wrap="square" tIns="34500">
            <a:spAutoFit/>
          </a:bodyPr>
          <a:lstStyle/>
          <a:p>
            <a:pPr indent="0" lvl="0" marL="0" marR="0" rtl="0" algn="ctr">
              <a:spcBef>
                <a:spcPts val="0"/>
              </a:spcBef>
              <a:spcAft>
                <a:spcPts val="0"/>
              </a:spcAft>
              <a:buNone/>
            </a:pPr>
            <a:r>
              <a:rPr lang="en" sz="1400">
                <a:solidFill>
                  <a:schemeClr val="lt1"/>
                </a:solidFill>
                <a:latin typeface="Libre Baskerville"/>
                <a:ea typeface="Libre Baskerville"/>
                <a:cs typeface="Libre Baskerville"/>
                <a:sym typeface="Libre Baskerville"/>
              </a:rPr>
              <a:t>Purpose </a:t>
            </a:r>
            <a:endParaRPr sz="1400">
              <a:solidFill>
                <a:schemeClr val="lt1"/>
              </a:solidFill>
              <a:latin typeface="Libre Baskerville"/>
              <a:ea typeface="Libre Baskerville"/>
              <a:cs typeface="Libre Baskerville"/>
              <a:sym typeface="Libre Baskerville"/>
            </a:endParaRPr>
          </a:p>
        </p:txBody>
      </p:sp>
      <p:sp>
        <p:nvSpPr>
          <p:cNvPr id="56" name="Google Shape;56;p13"/>
          <p:cNvSpPr txBox="1"/>
          <p:nvPr/>
        </p:nvSpPr>
        <p:spPr>
          <a:xfrm>
            <a:off x="6446245" y="2689359"/>
            <a:ext cx="2489100" cy="285300"/>
          </a:xfrm>
          <a:prstGeom prst="rect">
            <a:avLst/>
          </a:prstGeom>
          <a:gradFill>
            <a:gsLst>
              <a:gs pos="0">
                <a:srgbClr val="00D2E9"/>
              </a:gs>
              <a:gs pos="100000">
                <a:srgbClr val="045962"/>
              </a:gs>
            </a:gsLst>
            <a:path path="circle">
              <a:fillToRect b="50%" l="50%" r="50%" t="50%"/>
            </a:path>
            <a:tileRect/>
          </a:gradFill>
          <a:ln>
            <a:noFill/>
          </a:ln>
        </p:spPr>
        <p:txBody>
          <a:bodyPr anchorCtr="0" anchor="t" bIns="34500" lIns="69025" spcFirstLastPara="1" rIns="69025" wrap="square" tIns="34500">
            <a:spAutoFit/>
          </a:bodyPr>
          <a:lstStyle/>
          <a:p>
            <a:pPr indent="0" lvl="0" marL="0" marR="0" rtl="0" algn="ctr">
              <a:spcBef>
                <a:spcPts val="0"/>
              </a:spcBef>
              <a:spcAft>
                <a:spcPts val="0"/>
              </a:spcAft>
              <a:buNone/>
            </a:pPr>
            <a:r>
              <a:rPr lang="en" sz="1400">
                <a:solidFill>
                  <a:schemeClr val="lt1"/>
                </a:solidFill>
                <a:latin typeface="Libre Baskerville"/>
                <a:ea typeface="Libre Baskerville"/>
                <a:cs typeface="Libre Baskerville"/>
                <a:sym typeface="Libre Baskerville"/>
              </a:rPr>
              <a:t>Preliminary Findings</a:t>
            </a:r>
            <a:endParaRPr sz="1100"/>
          </a:p>
        </p:txBody>
      </p:sp>
      <p:sp>
        <p:nvSpPr>
          <p:cNvPr id="57" name="Google Shape;57;p13"/>
          <p:cNvSpPr txBox="1"/>
          <p:nvPr/>
        </p:nvSpPr>
        <p:spPr>
          <a:xfrm>
            <a:off x="6431722" y="3013096"/>
            <a:ext cx="2471100" cy="1285800"/>
          </a:xfrm>
          <a:prstGeom prst="rect">
            <a:avLst/>
          </a:prstGeom>
          <a:noFill/>
          <a:ln>
            <a:noFill/>
          </a:ln>
        </p:spPr>
        <p:txBody>
          <a:bodyPr anchorCtr="0" anchor="t" bIns="34500" lIns="69025" spcFirstLastPara="1" rIns="69025" wrap="square" tIns="34500">
            <a:spAutoFit/>
          </a:bodyPr>
          <a:lstStyle/>
          <a:p>
            <a:pPr indent="-69850" lvl="0" marL="114300" rtl="0" algn="l">
              <a:lnSpc>
                <a:spcPct val="100000"/>
              </a:lnSpc>
              <a:spcBef>
                <a:spcPts val="300"/>
              </a:spcBef>
              <a:spcAft>
                <a:spcPts val="0"/>
              </a:spcAft>
              <a:buClr>
                <a:schemeClr val="dk1"/>
              </a:buClr>
              <a:buSzPts val="300"/>
              <a:buFont typeface="Merriweather"/>
              <a:buChar char="●"/>
            </a:pPr>
            <a:r>
              <a:rPr lang="en" sz="600">
                <a:latin typeface="Merriweather"/>
                <a:ea typeface="Merriweather"/>
                <a:cs typeface="Merriweather"/>
                <a:sym typeface="Merriweather"/>
              </a:rPr>
              <a:t>100% of students in a preliminary sample would recommend the program to others.</a:t>
            </a:r>
            <a:endParaRPr sz="600">
              <a:latin typeface="Merriweather"/>
              <a:ea typeface="Merriweather"/>
              <a:cs typeface="Merriweather"/>
              <a:sym typeface="Merriweather"/>
            </a:endParaRPr>
          </a:p>
          <a:p>
            <a:pPr indent="-69850" lvl="0" marL="114300" rtl="0" algn="l">
              <a:lnSpc>
                <a:spcPct val="100000"/>
              </a:lnSpc>
              <a:spcBef>
                <a:spcPts val="0"/>
              </a:spcBef>
              <a:spcAft>
                <a:spcPts val="0"/>
              </a:spcAft>
              <a:buClr>
                <a:schemeClr val="dk1"/>
              </a:buClr>
              <a:buSzPts val="300"/>
              <a:buFont typeface="Merriweather"/>
              <a:buChar char="●"/>
            </a:pPr>
            <a:r>
              <a:rPr lang="en" sz="600">
                <a:latin typeface="Merriweather"/>
                <a:ea typeface="Merriweather"/>
                <a:cs typeface="Merriweather"/>
                <a:sym typeface="Merriweather"/>
              </a:rPr>
              <a:t>The majority of participants indicated they felt more confident as a leader and more confident in their understanding of community resilience upon the compilation of the program.</a:t>
            </a:r>
            <a:endParaRPr sz="600">
              <a:latin typeface="Merriweather"/>
              <a:ea typeface="Merriweather"/>
              <a:cs typeface="Merriweather"/>
              <a:sym typeface="Merriweather"/>
            </a:endParaRPr>
          </a:p>
          <a:p>
            <a:pPr indent="-69850" lvl="0" marL="114300" rtl="0" algn="l">
              <a:lnSpc>
                <a:spcPct val="100000"/>
              </a:lnSpc>
              <a:spcBef>
                <a:spcPts val="0"/>
              </a:spcBef>
              <a:spcAft>
                <a:spcPts val="0"/>
              </a:spcAft>
              <a:buClr>
                <a:schemeClr val="dk1"/>
              </a:buClr>
              <a:buSzPts val="300"/>
              <a:buFont typeface="Merriweather"/>
              <a:buChar char="●"/>
            </a:pPr>
            <a:r>
              <a:rPr lang="en" sz="600">
                <a:latin typeface="Merriweather"/>
                <a:ea typeface="Merriweather"/>
                <a:cs typeface="Merriweather"/>
                <a:sym typeface="Merriweather"/>
              </a:rPr>
              <a:t>The RCLs collectively completed nearly 500 hours of resilience service work.</a:t>
            </a:r>
            <a:endParaRPr sz="600">
              <a:latin typeface="Merriweather"/>
              <a:ea typeface="Merriweather"/>
              <a:cs typeface="Merriweather"/>
              <a:sym typeface="Merriweather"/>
            </a:endParaRPr>
          </a:p>
          <a:p>
            <a:pPr indent="-69850" lvl="0" marL="114300" rtl="0" algn="l">
              <a:lnSpc>
                <a:spcPct val="100000"/>
              </a:lnSpc>
              <a:spcBef>
                <a:spcPts val="0"/>
              </a:spcBef>
              <a:spcAft>
                <a:spcPts val="0"/>
              </a:spcAft>
              <a:buClr>
                <a:schemeClr val="dk1"/>
              </a:buClr>
              <a:buSzPts val="300"/>
              <a:buFont typeface="Merriweather"/>
              <a:buChar char="●"/>
            </a:pPr>
            <a:r>
              <a:rPr lang="en" sz="600">
                <a:latin typeface="Merriweather"/>
                <a:ea typeface="Merriweather"/>
                <a:cs typeface="Merriweather"/>
                <a:sym typeface="Merriweather"/>
              </a:rPr>
              <a:t>Nearly half of the RCLs participated in the KCC Student Undergraduate Research Fair (SURF).</a:t>
            </a:r>
            <a:endParaRPr sz="200">
              <a:latin typeface="Merriweather"/>
              <a:ea typeface="Merriweather"/>
              <a:cs typeface="Merriweather"/>
              <a:sym typeface="Merriweather"/>
            </a:endParaRPr>
          </a:p>
          <a:p>
            <a:pPr indent="0" lvl="0" marL="0" rtl="0" algn="l">
              <a:lnSpc>
                <a:spcPct val="115000"/>
              </a:lnSpc>
              <a:spcBef>
                <a:spcPts val="300"/>
              </a:spcBef>
              <a:spcAft>
                <a:spcPts val="300"/>
              </a:spcAft>
              <a:buNone/>
            </a:pPr>
            <a:r>
              <a:rPr i="1" lang="en" sz="500">
                <a:solidFill>
                  <a:schemeClr val="dk1"/>
                </a:solidFill>
                <a:latin typeface="Merriweather"/>
                <a:ea typeface="Merriweather"/>
                <a:cs typeface="Merriweather"/>
                <a:sym typeface="Merriweather"/>
              </a:rPr>
              <a:t>*Study Limitations: These findings are based on limited data with a very small sample size. Qualitative data suggests we may find similar results in a complete programmatic analysis.</a:t>
            </a:r>
            <a:endParaRPr i="1" sz="600">
              <a:latin typeface="Merriweather"/>
              <a:ea typeface="Merriweather"/>
              <a:cs typeface="Merriweather"/>
              <a:sym typeface="Merriweather"/>
            </a:endParaRPr>
          </a:p>
        </p:txBody>
      </p:sp>
      <p:sp>
        <p:nvSpPr>
          <p:cNvPr id="58" name="Google Shape;58;p13"/>
          <p:cNvSpPr txBox="1"/>
          <p:nvPr/>
        </p:nvSpPr>
        <p:spPr>
          <a:xfrm>
            <a:off x="6448953" y="4558489"/>
            <a:ext cx="2483700" cy="531600"/>
          </a:xfrm>
          <a:prstGeom prst="rect">
            <a:avLst/>
          </a:prstGeom>
          <a:noFill/>
          <a:ln>
            <a:noFill/>
          </a:ln>
        </p:spPr>
        <p:txBody>
          <a:bodyPr anchorCtr="0" anchor="t" bIns="34500" lIns="69025" spcFirstLastPara="1" rIns="69025" wrap="square" tIns="34500">
            <a:spAutoFit/>
          </a:bodyPr>
          <a:lstStyle/>
          <a:p>
            <a:pPr indent="0" lvl="0" marL="0" marR="0" rtl="0" algn="l">
              <a:spcBef>
                <a:spcPts val="0"/>
              </a:spcBef>
              <a:spcAft>
                <a:spcPts val="0"/>
              </a:spcAft>
              <a:buClr>
                <a:schemeClr val="dk1"/>
              </a:buClr>
              <a:buSzPts val="300"/>
              <a:buFont typeface="Arial"/>
              <a:buNone/>
            </a:pPr>
            <a:r>
              <a:rPr lang="en" sz="600">
                <a:solidFill>
                  <a:schemeClr val="dk1"/>
                </a:solidFill>
                <a:latin typeface="Merriweather"/>
                <a:ea typeface="Merriweather"/>
                <a:cs typeface="Merriweather"/>
                <a:sym typeface="Merriweather"/>
              </a:rPr>
              <a:t>Complete and provide a full programmatic analysis.</a:t>
            </a:r>
            <a:endParaRPr sz="600">
              <a:solidFill>
                <a:schemeClr val="dk1"/>
              </a:solidFill>
              <a:latin typeface="Merriweather"/>
              <a:ea typeface="Merriweather"/>
              <a:cs typeface="Merriweather"/>
              <a:sym typeface="Merriweather"/>
            </a:endParaRPr>
          </a:p>
          <a:p>
            <a:pPr indent="0" lvl="0" marL="0" marR="0" rtl="0" algn="l">
              <a:spcBef>
                <a:spcPts val="0"/>
              </a:spcBef>
              <a:spcAft>
                <a:spcPts val="0"/>
              </a:spcAft>
              <a:buSzPts val="300"/>
              <a:buNone/>
            </a:pPr>
            <a:r>
              <a:rPr lang="en" sz="600">
                <a:solidFill>
                  <a:schemeClr val="dk1"/>
                </a:solidFill>
                <a:latin typeface="Merriweather"/>
                <a:ea typeface="Merriweather"/>
                <a:cs typeface="Merriweather"/>
                <a:sym typeface="Merriweather"/>
              </a:rPr>
              <a:t>Future education and resources will be provided through KCC Laulima Gateway. Using the stories of our neighborhood communities to further promote self and neighborhood community resilience.</a:t>
            </a:r>
            <a:endParaRPr sz="700"/>
          </a:p>
        </p:txBody>
      </p:sp>
      <p:sp>
        <p:nvSpPr>
          <p:cNvPr id="59" name="Google Shape;59;p13"/>
          <p:cNvSpPr txBox="1"/>
          <p:nvPr/>
        </p:nvSpPr>
        <p:spPr>
          <a:xfrm>
            <a:off x="319302" y="1061063"/>
            <a:ext cx="2433300" cy="439200"/>
          </a:xfrm>
          <a:prstGeom prst="rect">
            <a:avLst/>
          </a:prstGeom>
          <a:noFill/>
          <a:ln>
            <a:noFill/>
          </a:ln>
        </p:spPr>
        <p:txBody>
          <a:bodyPr anchorCtr="0" anchor="t" bIns="34500" lIns="69025" spcFirstLastPara="1" rIns="69025" wrap="square" tIns="34500">
            <a:spAutoFit/>
          </a:bodyPr>
          <a:lstStyle/>
          <a:p>
            <a:pPr indent="0" lvl="0" marL="0" marR="0" rtl="0" algn="l">
              <a:spcBef>
                <a:spcPts val="0"/>
              </a:spcBef>
              <a:spcAft>
                <a:spcPts val="0"/>
              </a:spcAft>
              <a:buNone/>
            </a:pPr>
            <a:r>
              <a:rPr lang="en" sz="600">
                <a:solidFill>
                  <a:schemeClr val="dk1"/>
                </a:solidFill>
                <a:latin typeface="Merriweather"/>
                <a:ea typeface="Merriweather"/>
                <a:cs typeface="Merriweather"/>
                <a:sym typeface="Merriweather"/>
              </a:rPr>
              <a:t>The mission of CERENE is to create a community-based applied research center supporting the development of a resilience network for the improvement community dedicated to a more resilient Oʻahu.</a:t>
            </a:r>
            <a:endParaRPr sz="1300">
              <a:solidFill>
                <a:schemeClr val="dk1"/>
              </a:solidFill>
              <a:latin typeface="Merriweather"/>
              <a:ea typeface="Merriweather"/>
              <a:cs typeface="Merriweather"/>
              <a:sym typeface="Merriweather"/>
            </a:endParaRPr>
          </a:p>
        </p:txBody>
      </p:sp>
      <p:cxnSp>
        <p:nvCxnSpPr>
          <p:cNvPr id="60" name="Google Shape;60;p13"/>
          <p:cNvCxnSpPr/>
          <p:nvPr/>
        </p:nvCxnSpPr>
        <p:spPr>
          <a:xfrm>
            <a:off x="2951560" y="660437"/>
            <a:ext cx="0" cy="4287900"/>
          </a:xfrm>
          <a:prstGeom prst="straightConnector1">
            <a:avLst/>
          </a:prstGeom>
          <a:noFill/>
          <a:ln cap="flat" cmpd="sng" w="9525">
            <a:solidFill>
              <a:srgbClr val="AFC0EF"/>
            </a:solidFill>
            <a:prstDash val="solid"/>
            <a:miter lim="800000"/>
            <a:headEnd len="sm" w="sm" type="none"/>
            <a:tailEnd len="sm" w="sm" type="none"/>
          </a:ln>
        </p:spPr>
      </p:cxnSp>
      <p:cxnSp>
        <p:nvCxnSpPr>
          <p:cNvPr id="61" name="Google Shape;61;p13"/>
          <p:cNvCxnSpPr/>
          <p:nvPr/>
        </p:nvCxnSpPr>
        <p:spPr>
          <a:xfrm>
            <a:off x="6198193" y="660437"/>
            <a:ext cx="0" cy="4287900"/>
          </a:xfrm>
          <a:prstGeom prst="straightConnector1">
            <a:avLst/>
          </a:prstGeom>
          <a:noFill/>
          <a:ln cap="flat" cmpd="sng" w="9525">
            <a:solidFill>
              <a:srgbClr val="AFC0EF"/>
            </a:solidFill>
            <a:prstDash val="solid"/>
            <a:miter lim="800000"/>
            <a:headEnd len="sm" w="sm" type="none"/>
            <a:tailEnd len="sm" w="sm" type="none"/>
          </a:ln>
        </p:spPr>
      </p:cxnSp>
      <p:sp>
        <p:nvSpPr>
          <p:cNvPr id="62" name="Google Shape;62;p13"/>
          <p:cNvSpPr txBox="1"/>
          <p:nvPr/>
        </p:nvSpPr>
        <p:spPr>
          <a:xfrm>
            <a:off x="670837" y="178295"/>
            <a:ext cx="7808100" cy="239100"/>
          </a:xfrm>
          <a:prstGeom prst="rect">
            <a:avLst/>
          </a:prstGeom>
          <a:noFill/>
          <a:ln>
            <a:noFill/>
          </a:ln>
        </p:spPr>
        <p:txBody>
          <a:bodyPr anchorCtr="0" anchor="t" bIns="34500" lIns="69025" spcFirstLastPara="1" rIns="69025" wrap="square" tIns="34500">
            <a:spAutoFit/>
          </a:bodyPr>
          <a:lstStyle/>
          <a:p>
            <a:pPr indent="0" lvl="0" marL="0" rtl="0" algn="l">
              <a:lnSpc>
                <a:spcPct val="115000"/>
              </a:lnSpc>
              <a:spcBef>
                <a:spcPts val="300"/>
              </a:spcBef>
              <a:spcAft>
                <a:spcPts val="300"/>
              </a:spcAft>
              <a:buClr>
                <a:schemeClr val="dk1"/>
              </a:buClr>
              <a:buSzPts val="300"/>
              <a:buFont typeface="Arial"/>
              <a:buNone/>
            </a:pPr>
            <a:r>
              <a:rPr b="1" lang="en" sz="1100">
                <a:solidFill>
                  <a:schemeClr val="lt1"/>
                </a:solidFill>
                <a:latin typeface="Georgia"/>
                <a:ea typeface="Georgia"/>
                <a:cs typeface="Georgia"/>
                <a:sym typeface="Georgia"/>
              </a:rPr>
              <a:t>Resilience Across Oʻahu: Pre-programmatic Analysis of the Resilience Corps Leadership Award  Program</a:t>
            </a:r>
            <a:endParaRPr b="1" sz="1100">
              <a:solidFill>
                <a:schemeClr val="lt1"/>
              </a:solidFill>
              <a:latin typeface="Libre Baskerville"/>
              <a:ea typeface="Libre Baskerville"/>
              <a:cs typeface="Libre Baskerville"/>
              <a:sym typeface="Libre Baskerville"/>
            </a:endParaRPr>
          </a:p>
        </p:txBody>
      </p:sp>
      <p:sp>
        <p:nvSpPr>
          <p:cNvPr id="63" name="Google Shape;63;p13"/>
          <p:cNvSpPr txBox="1"/>
          <p:nvPr/>
        </p:nvSpPr>
        <p:spPr>
          <a:xfrm>
            <a:off x="300431" y="4052027"/>
            <a:ext cx="2471100" cy="285300"/>
          </a:xfrm>
          <a:prstGeom prst="rect">
            <a:avLst/>
          </a:prstGeom>
          <a:gradFill>
            <a:gsLst>
              <a:gs pos="0">
                <a:srgbClr val="00D2E9"/>
              </a:gs>
              <a:gs pos="100000">
                <a:srgbClr val="045962"/>
              </a:gs>
            </a:gsLst>
            <a:path path="circle">
              <a:fillToRect b="50%" l="50%" r="50%" t="50%"/>
            </a:path>
            <a:tileRect/>
          </a:gradFill>
          <a:ln>
            <a:noFill/>
          </a:ln>
        </p:spPr>
        <p:txBody>
          <a:bodyPr anchorCtr="0" anchor="t" bIns="34500" lIns="69025" spcFirstLastPara="1" rIns="69025" wrap="square" tIns="34500">
            <a:spAutoFit/>
          </a:bodyPr>
          <a:lstStyle/>
          <a:p>
            <a:pPr indent="0" lvl="0" marL="0" marR="0" rtl="0" algn="ctr">
              <a:spcBef>
                <a:spcPts val="0"/>
              </a:spcBef>
              <a:spcAft>
                <a:spcPts val="0"/>
              </a:spcAft>
              <a:buNone/>
            </a:pPr>
            <a:r>
              <a:rPr lang="en" sz="1400">
                <a:solidFill>
                  <a:schemeClr val="lt1"/>
                </a:solidFill>
                <a:latin typeface="Libre Baskerville"/>
                <a:ea typeface="Libre Baskerville"/>
                <a:cs typeface="Libre Baskerville"/>
                <a:sym typeface="Libre Baskerville"/>
              </a:rPr>
              <a:t>Methods </a:t>
            </a:r>
            <a:endParaRPr sz="1100"/>
          </a:p>
        </p:txBody>
      </p:sp>
      <p:sp>
        <p:nvSpPr>
          <p:cNvPr id="64" name="Google Shape;64;p13"/>
          <p:cNvSpPr txBox="1"/>
          <p:nvPr/>
        </p:nvSpPr>
        <p:spPr>
          <a:xfrm>
            <a:off x="1225300" y="297725"/>
            <a:ext cx="6855000" cy="401400"/>
          </a:xfrm>
          <a:prstGeom prst="rect">
            <a:avLst/>
          </a:prstGeom>
          <a:noFill/>
          <a:ln>
            <a:noFill/>
          </a:ln>
        </p:spPr>
        <p:txBody>
          <a:bodyPr anchorCtr="0" anchor="t" bIns="92025" lIns="92025" spcFirstLastPara="1" rIns="92025" wrap="square" tIns="92025">
            <a:spAutoFit/>
          </a:bodyPr>
          <a:lstStyle/>
          <a:p>
            <a:pPr indent="0" lvl="0" marL="0" rtl="0" algn="ctr">
              <a:lnSpc>
                <a:spcPct val="100000"/>
              </a:lnSpc>
              <a:spcBef>
                <a:spcPts val="0"/>
              </a:spcBef>
              <a:spcAft>
                <a:spcPts val="0"/>
              </a:spcAft>
              <a:buNone/>
            </a:pPr>
            <a:r>
              <a:rPr b="1" lang="en" sz="700">
                <a:solidFill>
                  <a:schemeClr val="dk1"/>
                </a:solidFill>
              </a:rPr>
              <a:t>Iwalani Clayton</a:t>
            </a:r>
            <a:endParaRPr b="1" sz="700">
              <a:solidFill>
                <a:schemeClr val="dk1"/>
              </a:solidFill>
            </a:endParaRPr>
          </a:p>
          <a:p>
            <a:pPr indent="0" lvl="0" marL="0" rtl="0" algn="ctr">
              <a:lnSpc>
                <a:spcPct val="100000"/>
              </a:lnSpc>
              <a:spcBef>
                <a:spcPts val="0"/>
              </a:spcBef>
              <a:spcAft>
                <a:spcPts val="0"/>
              </a:spcAft>
              <a:buNone/>
            </a:pPr>
            <a:r>
              <a:rPr lang="en" sz="700">
                <a:solidFill>
                  <a:schemeClr val="dk1"/>
                </a:solidFill>
              </a:rPr>
              <a:t>Resilience Corps Leaders Award Program, CERENE, Kapiʻolani Community College</a:t>
            </a:r>
            <a:endParaRPr sz="600">
              <a:solidFill>
                <a:schemeClr val="dk1"/>
              </a:solidFill>
            </a:endParaRPr>
          </a:p>
        </p:txBody>
      </p:sp>
      <p:sp>
        <p:nvSpPr>
          <p:cNvPr id="65" name="Google Shape;65;p13"/>
          <p:cNvSpPr txBox="1"/>
          <p:nvPr/>
        </p:nvSpPr>
        <p:spPr>
          <a:xfrm>
            <a:off x="502472" y="4792635"/>
            <a:ext cx="1813200" cy="162000"/>
          </a:xfrm>
          <a:prstGeom prst="rect">
            <a:avLst/>
          </a:prstGeom>
          <a:gradFill>
            <a:gsLst>
              <a:gs pos="0">
                <a:srgbClr val="00D2E9"/>
              </a:gs>
              <a:gs pos="100000">
                <a:srgbClr val="045962"/>
              </a:gs>
            </a:gsLst>
            <a:path path="circle">
              <a:fillToRect b="50%" l="50%" r="50%" t="50%"/>
            </a:path>
            <a:tileRect/>
          </a:gradFill>
          <a:ln>
            <a:noFill/>
          </a:ln>
        </p:spPr>
        <p:txBody>
          <a:bodyPr anchorCtr="0" anchor="t" bIns="34500" lIns="69025" spcFirstLastPara="1" rIns="69025" wrap="square" tIns="34500">
            <a:spAutoFit/>
          </a:bodyPr>
          <a:lstStyle/>
          <a:p>
            <a:pPr indent="0" lvl="0" marL="0" marR="0" rtl="0" algn="ctr">
              <a:spcBef>
                <a:spcPts val="0"/>
              </a:spcBef>
              <a:spcAft>
                <a:spcPts val="0"/>
              </a:spcAft>
              <a:buNone/>
            </a:pPr>
            <a:r>
              <a:rPr lang="en" sz="600">
                <a:solidFill>
                  <a:schemeClr val="lt1"/>
                </a:solidFill>
                <a:latin typeface="Libre Baskerville"/>
                <a:ea typeface="Libre Baskerville"/>
                <a:cs typeface="Libre Baskerville"/>
                <a:sym typeface="Libre Baskerville"/>
              </a:rPr>
              <a:t>Acknowledgements</a:t>
            </a:r>
            <a:endParaRPr sz="400"/>
          </a:p>
        </p:txBody>
      </p:sp>
      <p:pic>
        <p:nvPicPr>
          <p:cNvPr id="66" name="Google Shape;66;p13"/>
          <p:cNvPicPr preferRelativeResize="0"/>
          <p:nvPr/>
        </p:nvPicPr>
        <p:blipFill>
          <a:blip r:embed="rId3">
            <a:alphaModFix/>
          </a:blip>
          <a:stretch>
            <a:fillRect/>
          </a:stretch>
        </p:blipFill>
        <p:spPr>
          <a:xfrm>
            <a:off x="107333" y="105429"/>
            <a:ext cx="401677" cy="401677"/>
          </a:xfrm>
          <a:prstGeom prst="rect">
            <a:avLst/>
          </a:prstGeom>
          <a:noFill/>
          <a:ln>
            <a:noFill/>
          </a:ln>
        </p:spPr>
      </p:pic>
      <p:pic>
        <p:nvPicPr>
          <p:cNvPr id="67" name="Google Shape;67;p13"/>
          <p:cNvPicPr preferRelativeResize="0"/>
          <p:nvPr/>
        </p:nvPicPr>
        <p:blipFill>
          <a:blip r:embed="rId4">
            <a:alphaModFix/>
          </a:blip>
          <a:stretch>
            <a:fillRect/>
          </a:stretch>
        </p:blipFill>
        <p:spPr>
          <a:xfrm>
            <a:off x="8506215" y="91330"/>
            <a:ext cx="451495" cy="451495"/>
          </a:xfrm>
          <a:prstGeom prst="rect">
            <a:avLst/>
          </a:prstGeom>
          <a:noFill/>
          <a:ln>
            <a:noFill/>
          </a:ln>
        </p:spPr>
      </p:pic>
      <p:sp>
        <p:nvSpPr>
          <p:cNvPr id="68" name="Google Shape;68;p13"/>
          <p:cNvSpPr txBox="1"/>
          <p:nvPr/>
        </p:nvSpPr>
        <p:spPr>
          <a:xfrm>
            <a:off x="490389" y="4917744"/>
            <a:ext cx="1813200" cy="202500"/>
          </a:xfrm>
          <a:prstGeom prst="rect">
            <a:avLst/>
          </a:prstGeom>
          <a:solidFill>
            <a:schemeClr val="lt1"/>
          </a:solidFill>
          <a:ln>
            <a:noFill/>
          </a:ln>
        </p:spPr>
        <p:txBody>
          <a:bodyPr anchorCtr="0" anchor="t" bIns="24075" lIns="24075" spcFirstLastPara="1" rIns="24075" wrap="square" tIns="24075">
            <a:spAutoFit/>
          </a:bodyPr>
          <a:lstStyle/>
          <a:p>
            <a:pPr indent="0" lvl="0" marL="0" rtl="0" algn="l">
              <a:spcBef>
                <a:spcPts val="0"/>
              </a:spcBef>
              <a:spcAft>
                <a:spcPts val="0"/>
              </a:spcAft>
              <a:buClr>
                <a:schemeClr val="dk1"/>
              </a:buClr>
              <a:buSzPts val="300"/>
              <a:buFont typeface="Arial"/>
              <a:buNone/>
            </a:pPr>
            <a:r>
              <a:rPr lang="en" sz="500">
                <a:solidFill>
                  <a:schemeClr val="dk1"/>
                </a:solidFill>
              </a:rPr>
              <a:t>Thank you Dr. Miku Lenentine who guided us in this research, State Farm and Hawaiian Electric who sponsored this project</a:t>
            </a:r>
            <a:endParaRPr sz="400"/>
          </a:p>
        </p:txBody>
      </p:sp>
      <p:sp>
        <p:nvSpPr>
          <p:cNvPr id="69" name="Google Shape;69;p13"/>
          <p:cNvSpPr txBox="1"/>
          <p:nvPr/>
        </p:nvSpPr>
        <p:spPr>
          <a:xfrm>
            <a:off x="340570" y="787509"/>
            <a:ext cx="2471100" cy="285300"/>
          </a:xfrm>
          <a:prstGeom prst="rect">
            <a:avLst/>
          </a:prstGeom>
          <a:gradFill>
            <a:gsLst>
              <a:gs pos="0">
                <a:srgbClr val="00D2E9"/>
              </a:gs>
              <a:gs pos="100000">
                <a:srgbClr val="045962"/>
              </a:gs>
            </a:gsLst>
            <a:path path="circle">
              <a:fillToRect b="50%" l="50%" r="50%" t="50%"/>
            </a:path>
            <a:tileRect/>
          </a:gradFill>
          <a:ln>
            <a:noFill/>
          </a:ln>
        </p:spPr>
        <p:txBody>
          <a:bodyPr anchorCtr="0" anchor="t" bIns="34500" lIns="69025" spcFirstLastPara="1" rIns="69025" wrap="square" tIns="34500">
            <a:spAutoFit/>
          </a:bodyPr>
          <a:lstStyle/>
          <a:p>
            <a:pPr indent="0" lvl="0" marL="0" marR="0" rtl="0" algn="ctr">
              <a:spcBef>
                <a:spcPts val="0"/>
              </a:spcBef>
              <a:spcAft>
                <a:spcPts val="0"/>
              </a:spcAft>
              <a:buNone/>
            </a:pPr>
            <a:r>
              <a:rPr lang="en" sz="1400">
                <a:solidFill>
                  <a:schemeClr val="lt1"/>
                </a:solidFill>
                <a:latin typeface="Libre Baskerville"/>
                <a:ea typeface="Libre Baskerville"/>
                <a:cs typeface="Libre Baskerville"/>
                <a:sym typeface="Libre Baskerville"/>
              </a:rPr>
              <a:t>Background</a:t>
            </a:r>
            <a:endParaRPr sz="1100"/>
          </a:p>
        </p:txBody>
      </p:sp>
      <p:sp>
        <p:nvSpPr>
          <p:cNvPr id="70" name="Google Shape;70;p13"/>
          <p:cNvSpPr txBox="1"/>
          <p:nvPr/>
        </p:nvSpPr>
        <p:spPr>
          <a:xfrm>
            <a:off x="6370951" y="4262191"/>
            <a:ext cx="2639700" cy="285300"/>
          </a:xfrm>
          <a:prstGeom prst="rect">
            <a:avLst/>
          </a:prstGeom>
          <a:gradFill>
            <a:gsLst>
              <a:gs pos="0">
                <a:srgbClr val="00D2E9"/>
              </a:gs>
              <a:gs pos="100000">
                <a:srgbClr val="045962"/>
              </a:gs>
            </a:gsLst>
            <a:path path="circle">
              <a:fillToRect b="50%" l="50%" r="50%" t="50%"/>
            </a:path>
            <a:tileRect/>
          </a:gradFill>
          <a:ln>
            <a:noFill/>
          </a:ln>
        </p:spPr>
        <p:txBody>
          <a:bodyPr anchorCtr="0" anchor="t" bIns="34500" lIns="69025" spcFirstLastPara="1" rIns="69025" wrap="square" tIns="34500">
            <a:spAutoFit/>
          </a:bodyPr>
          <a:lstStyle/>
          <a:p>
            <a:pPr indent="0" lvl="0" marL="0" marR="0" rtl="0" algn="ctr">
              <a:spcBef>
                <a:spcPts val="0"/>
              </a:spcBef>
              <a:spcAft>
                <a:spcPts val="0"/>
              </a:spcAft>
              <a:buNone/>
            </a:pPr>
            <a:r>
              <a:rPr lang="en" sz="1400">
                <a:solidFill>
                  <a:schemeClr val="lt1"/>
                </a:solidFill>
                <a:latin typeface="Libre Baskerville"/>
                <a:ea typeface="Libre Baskerville"/>
                <a:cs typeface="Libre Baskerville"/>
                <a:sym typeface="Libre Baskerville"/>
              </a:rPr>
              <a:t>Future Recommendations</a:t>
            </a:r>
            <a:endParaRPr sz="1100"/>
          </a:p>
        </p:txBody>
      </p:sp>
      <p:sp>
        <p:nvSpPr>
          <p:cNvPr id="71" name="Google Shape;71;p13"/>
          <p:cNvSpPr txBox="1"/>
          <p:nvPr/>
        </p:nvSpPr>
        <p:spPr>
          <a:xfrm>
            <a:off x="6263549" y="1588893"/>
            <a:ext cx="2697900" cy="346800"/>
          </a:xfrm>
          <a:prstGeom prst="rect">
            <a:avLst/>
          </a:prstGeom>
          <a:noFill/>
          <a:ln>
            <a:noFill/>
          </a:ln>
        </p:spPr>
        <p:txBody>
          <a:bodyPr anchorCtr="0" anchor="t" bIns="34500" lIns="69025" spcFirstLastPara="1" rIns="69025" wrap="square" tIns="34500">
            <a:spAutoFit/>
          </a:bodyPr>
          <a:lstStyle/>
          <a:p>
            <a:pPr indent="0" lvl="0" marL="0" marR="0" rtl="0" algn="l">
              <a:spcBef>
                <a:spcPts val="0"/>
              </a:spcBef>
              <a:spcAft>
                <a:spcPts val="0"/>
              </a:spcAft>
              <a:buClr>
                <a:schemeClr val="dk1"/>
              </a:buClr>
              <a:buSzPts val="300"/>
              <a:buFont typeface="Arial"/>
              <a:buNone/>
            </a:pPr>
            <a:r>
              <a:rPr i="1" lang="en" sz="600">
                <a:latin typeface="Merriweather"/>
                <a:ea typeface="Merriweather"/>
                <a:cs typeface="Merriweather"/>
                <a:sym typeface="Merriweather"/>
              </a:rPr>
              <a:t>"Resilience is the ability to identify what your resources are and utilize them to get you through a difficult time."</a:t>
            </a:r>
            <a:endParaRPr i="1" sz="600">
              <a:solidFill>
                <a:schemeClr val="dk1"/>
              </a:solidFill>
              <a:latin typeface="Merriweather"/>
              <a:ea typeface="Merriweather"/>
              <a:cs typeface="Merriweather"/>
              <a:sym typeface="Merriweather"/>
            </a:endParaRPr>
          </a:p>
          <a:p>
            <a:pPr indent="0" lvl="0" marL="1803400" marR="0" rtl="0" algn="l">
              <a:spcBef>
                <a:spcPts val="0"/>
              </a:spcBef>
              <a:spcAft>
                <a:spcPts val="0"/>
              </a:spcAft>
              <a:buNone/>
            </a:pPr>
            <a:r>
              <a:rPr i="1" lang="en" sz="600">
                <a:latin typeface="Merriweather"/>
                <a:ea typeface="Merriweather"/>
                <a:cs typeface="Merriweather"/>
                <a:sym typeface="Merriweather"/>
              </a:rPr>
              <a:t>~ RCL, Cohort 1</a:t>
            </a:r>
            <a:endParaRPr i="1" sz="600">
              <a:latin typeface="Merriweather"/>
              <a:ea typeface="Merriweather"/>
              <a:cs typeface="Merriweather"/>
              <a:sym typeface="Merriweather"/>
            </a:endParaRPr>
          </a:p>
        </p:txBody>
      </p:sp>
      <p:sp>
        <p:nvSpPr>
          <p:cNvPr id="72" name="Google Shape;72;p13"/>
          <p:cNvSpPr txBox="1"/>
          <p:nvPr/>
        </p:nvSpPr>
        <p:spPr>
          <a:xfrm>
            <a:off x="437944" y="2689034"/>
            <a:ext cx="2433300" cy="787500"/>
          </a:xfrm>
          <a:prstGeom prst="rect">
            <a:avLst/>
          </a:prstGeom>
          <a:noFill/>
          <a:ln>
            <a:noFill/>
          </a:ln>
        </p:spPr>
        <p:txBody>
          <a:bodyPr anchorCtr="0" anchor="t" bIns="24075" lIns="24075" spcFirstLastPara="1" rIns="24075" wrap="square" tIns="24075">
            <a:spAutoFit/>
          </a:bodyPr>
          <a:lstStyle/>
          <a:p>
            <a:pPr indent="-88900" lvl="0" marL="114300" rtl="0" algn="l">
              <a:spcBef>
                <a:spcPts val="0"/>
              </a:spcBef>
              <a:spcAft>
                <a:spcPts val="0"/>
              </a:spcAft>
              <a:buSzPts val="600"/>
              <a:buFont typeface="Merriweather"/>
              <a:buChar char="●"/>
            </a:pPr>
            <a:r>
              <a:rPr lang="en" sz="600">
                <a:latin typeface="Merriweather"/>
                <a:ea typeface="Merriweather"/>
                <a:cs typeface="Merriweather"/>
                <a:sym typeface="Merriweather"/>
              </a:rPr>
              <a:t>Learning about community resilience</a:t>
            </a:r>
            <a:endParaRPr sz="600">
              <a:latin typeface="Merriweather"/>
              <a:ea typeface="Merriweather"/>
              <a:cs typeface="Merriweather"/>
              <a:sym typeface="Merriweather"/>
            </a:endParaRPr>
          </a:p>
          <a:p>
            <a:pPr indent="-88900" lvl="0" marL="114300" rtl="0" algn="l">
              <a:spcBef>
                <a:spcPts val="0"/>
              </a:spcBef>
              <a:spcAft>
                <a:spcPts val="0"/>
              </a:spcAft>
              <a:buSzPts val="600"/>
              <a:buFont typeface="Merriweather"/>
              <a:buChar char="●"/>
            </a:pPr>
            <a:r>
              <a:rPr lang="en" sz="600">
                <a:latin typeface="Merriweather"/>
                <a:ea typeface="Merriweather"/>
                <a:cs typeface="Merriweather"/>
                <a:sym typeface="Merriweather"/>
              </a:rPr>
              <a:t>Completing 30 hours for resilience service work</a:t>
            </a:r>
            <a:endParaRPr sz="600">
              <a:latin typeface="Merriweather"/>
              <a:ea typeface="Merriweather"/>
              <a:cs typeface="Merriweather"/>
              <a:sym typeface="Merriweather"/>
            </a:endParaRPr>
          </a:p>
          <a:p>
            <a:pPr indent="-88900" lvl="0" marL="114300" rtl="0" algn="l">
              <a:spcBef>
                <a:spcPts val="0"/>
              </a:spcBef>
              <a:spcAft>
                <a:spcPts val="0"/>
              </a:spcAft>
              <a:buSzPts val="600"/>
              <a:buFont typeface="Merriweather"/>
              <a:buChar char="●"/>
            </a:pPr>
            <a:r>
              <a:rPr lang="en" sz="600">
                <a:latin typeface="Merriweather"/>
                <a:ea typeface="Merriweather"/>
                <a:cs typeface="Merriweather"/>
                <a:sym typeface="Merriweather"/>
              </a:rPr>
              <a:t>Creating a positive impact in the community </a:t>
            </a:r>
            <a:endParaRPr sz="600">
              <a:latin typeface="Merriweather"/>
              <a:ea typeface="Merriweather"/>
              <a:cs typeface="Merriweather"/>
              <a:sym typeface="Merriweather"/>
            </a:endParaRPr>
          </a:p>
          <a:p>
            <a:pPr indent="-88900" lvl="0" marL="114300" rtl="0" algn="l">
              <a:spcBef>
                <a:spcPts val="0"/>
              </a:spcBef>
              <a:spcAft>
                <a:spcPts val="0"/>
              </a:spcAft>
              <a:buSzPts val="600"/>
              <a:buFont typeface="Merriweather"/>
              <a:buChar char="●"/>
            </a:pPr>
            <a:r>
              <a:rPr lang="en" sz="600">
                <a:latin typeface="Merriweather"/>
                <a:ea typeface="Merriweather"/>
                <a:cs typeface="Merriweather"/>
                <a:sym typeface="Merriweather"/>
              </a:rPr>
              <a:t>Stepping into a leadership capacity sharing knowledge</a:t>
            </a:r>
            <a:endParaRPr sz="600">
              <a:latin typeface="Merriweather"/>
              <a:ea typeface="Merriweather"/>
              <a:cs typeface="Merriweather"/>
              <a:sym typeface="Merriweather"/>
            </a:endParaRPr>
          </a:p>
          <a:p>
            <a:pPr indent="-88900" lvl="0" marL="114300" rtl="0" algn="l">
              <a:spcBef>
                <a:spcPts val="0"/>
              </a:spcBef>
              <a:spcAft>
                <a:spcPts val="0"/>
              </a:spcAft>
              <a:buSzPts val="600"/>
              <a:buFont typeface="Merriweather"/>
              <a:buChar char="●"/>
            </a:pPr>
            <a:r>
              <a:rPr lang="en" sz="600">
                <a:latin typeface="Merriweather"/>
                <a:ea typeface="Merriweather"/>
                <a:cs typeface="Merriweather"/>
                <a:sym typeface="Merriweather"/>
              </a:rPr>
              <a:t>Completing a final project </a:t>
            </a:r>
            <a:endParaRPr sz="600">
              <a:latin typeface="Merriweather"/>
              <a:ea typeface="Merriweather"/>
              <a:cs typeface="Merriweather"/>
              <a:sym typeface="Merriweather"/>
            </a:endParaRPr>
          </a:p>
          <a:p>
            <a:pPr indent="-88900" lvl="0" marL="114300" rtl="0" algn="l">
              <a:spcBef>
                <a:spcPts val="0"/>
              </a:spcBef>
              <a:spcAft>
                <a:spcPts val="0"/>
              </a:spcAft>
              <a:buSzPts val="600"/>
              <a:buFont typeface="Merriweather"/>
              <a:buChar char="●"/>
            </a:pPr>
            <a:r>
              <a:rPr lang="en" sz="600">
                <a:latin typeface="Merriweather"/>
                <a:ea typeface="Merriweather"/>
                <a:cs typeface="Merriweather"/>
                <a:sym typeface="Merriweather"/>
              </a:rPr>
              <a:t>Completing their training &amp; certification through the National Disaster Preparedness Training Center (NDPTC) and FEMA. </a:t>
            </a:r>
            <a:endParaRPr sz="600"/>
          </a:p>
        </p:txBody>
      </p:sp>
      <p:pic>
        <p:nvPicPr>
          <p:cNvPr id="73" name="Google Shape;73;p13"/>
          <p:cNvPicPr preferRelativeResize="0"/>
          <p:nvPr/>
        </p:nvPicPr>
        <p:blipFill>
          <a:blip r:embed="rId5">
            <a:alphaModFix/>
          </a:blip>
          <a:stretch>
            <a:fillRect/>
          </a:stretch>
        </p:blipFill>
        <p:spPr>
          <a:xfrm>
            <a:off x="5400556" y="4219331"/>
            <a:ext cx="619891" cy="826522"/>
          </a:xfrm>
          <a:prstGeom prst="rect">
            <a:avLst/>
          </a:prstGeom>
          <a:noFill/>
          <a:ln>
            <a:noFill/>
          </a:ln>
        </p:spPr>
      </p:pic>
      <p:pic>
        <p:nvPicPr>
          <p:cNvPr id="74" name="Google Shape;74;p13"/>
          <p:cNvPicPr preferRelativeResize="0"/>
          <p:nvPr/>
        </p:nvPicPr>
        <p:blipFill>
          <a:blip r:embed="rId6">
            <a:alphaModFix/>
          </a:blip>
          <a:stretch>
            <a:fillRect/>
          </a:stretch>
        </p:blipFill>
        <p:spPr>
          <a:xfrm>
            <a:off x="4958951" y="3430342"/>
            <a:ext cx="977485" cy="733117"/>
          </a:xfrm>
          <a:prstGeom prst="rect">
            <a:avLst/>
          </a:prstGeom>
          <a:noFill/>
          <a:ln>
            <a:noFill/>
          </a:ln>
        </p:spPr>
      </p:pic>
      <p:pic>
        <p:nvPicPr>
          <p:cNvPr id="75" name="Google Shape;75;p13"/>
          <p:cNvPicPr preferRelativeResize="0"/>
          <p:nvPr/>
        </p:nvPicPr>
        <p:blipFill>
          <a:blip r:embed="rId7">
            <a:alphaModFix/>
          </a:blip>
          <a:stretch>
            <a:fillRect/>
          </a:stretch>
        </p:blipFill>
        <p:spPr>
          <a:xfrm>
            <a:off x="4610312" y="4219330"/>
            <a:ext cx="619893" cy="826524"/>
          </a:xfrm>
          <a:prstGeom prst="rect">
            <a:avLst/>
          </a:prstGeom>
          <a:noFill/>
          <a:ln>
            <a:noFill/>
          </a:ln>
        </p:spPr>
      </p:pic>
      <p:pic>
        <p:nvPicPr>
          <p:cNvPr id="76" name="Google Shape;76;p13"/>
          <p:cNvPicPr preferRelativeResize="0"/>
          <p:nvPr/>
        </p:nvPicPr>
        <p:blipFill>
          <a:blip r:embed="rId8">
            <a:alphaModFix/>
          </a:blip>
          <a:stretch>
            <a:fillRect/>
          </a:stretch>
        </p:blipFill>
        <p:spPr>
          <a:xfrm>
            <a:off x="3031848" y="4219330"/>
            <a:ext cx="619891" cy="826522"/>
          </a:xfrm>
          <a:prstGeom prst="rect">
            <a:avLst/>
          </a:prstGeom>
          <a:noFill/>
          <a:ln>
            <a:noFill/>
          </a:ln>
        </p:spPr>
      </p:pic>
      <p:pic>
        <p:nvPicPr>
          <p:cNvPr id="77" name="Google Shape;77;p13"/>
          <p:cNvPicPr preferRelativeResize="0"/>
          <p:nvPr/>
        </p:nvPicPr>
        <p:blipFill>
          <a:blip r:embed="rId9">
            <a:alphaModFix/>
          </a:blip>
          <a:stretch>
            <a:fillRect/>
          </a:stretch>
        </p:blipFill>
        <p:spPr>
          <a:xfrm>
            <a:off x="3031847" y="3453686"/>
            <a:ext cx="1190653" cy="706154"/>
          </a:xfrm>
          <a:prstGeom prst="rect">
            <a:avLst/>
          </a:prstGeom>
          <a:noFill/>
          <a:ln>
            <a:noFill/>
          </a:ln>
        </p:spPr>
      </p:pic>
      <p:pic>
        <p:nvPicPr>
          <p:cNvPr id="78" name="Google Shape;78;p13"/>
          <p:cNvPicPr preferRelativeResize="0"/>
          <p:nvPr/>
        </p:nvPicPr>
        <p:blipFill>
          <a:blip r:embed="rId10">
            <a:alphaModFix/>
          </a:blip>
          <a:stretch>
            <a:fillRect/>
          </a:stretch>
        </p:blipFill>
        <p:spPr>
          <a:xfrm>
            <a:off x="3820072" y="4219330"/>
            <a:ext cx="619894" cy="826525"/>
          </a:xfrm>
          <a:prstGeom prst="rect">
            <a:avLst/>
          </a:prstGeom>
          <a:noFill/>
          <a:ln>
            <a:noFill/>
          </a:ln>
        </p:spPr>
      </p:pic>
      <p:sp>
        <p:nvSpPr>
          <p:cNvPr id="79" name="Google Shape;79;p13"/>
          <p:cNvSpPr txBox="1"/>
          <p:nvPr/>
        </p:nvSpPr>
        <p:spPr>
          <a:xfrm>
            <a:off x="6263549" y="1890313"/>
            <a:ext cx="2697900" cy="346800"/>
          </a:xfrm>
          <a:prstGeom prst="rect">
            <a:avLst/>
          </a:prstGeom>
          <a:noFill/>
          <a:ln>
            <a:noFill/>
          </a:ln>
        </p:spPr>
        <p:txBody>
          <a:bodyPr anchorCtr="0" anchor="t" bIns="34500" lIns="69025" spcFirstLastPara="1" rIns="69025" wrap="square" tIns="34500">
            <a:spAutoFit/>
          </a:bodyPr>
          <a:lstStyle/>
          <a:p>
            <a:pPr indent="0" lvl="0" marL="0" marR="0" rtl="0" algn="l">
              <a:spcBef>
                <a:spcPts val="0"/>
              </a:spcBef>
              <a:spcAft>
                <a:spcPts val="0"/>
              </a:spcAft>
              <a:buSzPts val="300"/>
              <a:buNone/>
            </a:pPr>
            <a:r>
              <a:rPr i="1" lang="en" sz="600">
                <a:latin typeface="Merriweather"/>
                <a:ea typeface="Merriweather"/>
                <a:cs typeface="Merriweather"/>
                <a:sym typeface="Merriweather"/>
              </a:rPr>
              <a:t>"Adapting and fighting through whatever we may be [experiencing] and then [it is also] how [we] cope or recover."</a:t>
            </a:r>
            <a:endParaRPr i="1" sz="600">
              <a:latin typeface="Merriweather"/>
              <a:ea typeface="Merriweather"/>
              <a:cs typeface="Merriweather"/>
              <a:sym typeface="Merriweather"/>
            </a:endParaRPr>
          </a:p>
          <a:p>
            <a:pPr indent="0" lvl="0" marL="1803400" marR="0" rtl="0" algn="l">
              <a:spcBef>
                <a:spcPts val="0"/>
              </a:spcBef>
              <a:spcAft>
                <a:spcPts val="0"/>
              </a:spcAft>
              <a:buSzPts val="300"/>
              <a:buNone/>
            </a:pPr>
            <a:r>
              <a:rPr i="1" lang="en" sz="600">
                <a:latin typeface="Merriweather"/>
                <a:ea typeface="Merriweather"/>
                <a:cs typeface="Merriweather"/>
                <a:sym typeface="Merriweather"/>
              </a:rPr>
              <a:t>~RCL, Cohort 2</a:t>
            </a:r>
            <a:endParaRPr i="1" sz="600">
              <a:latin typeface="Merriweather"/>
              <a:ea typeface="Merriweather"/>
              <a:cs typeface="Merriweather"/>
              <a:sym typeface="Merriweather"/>
            </a:endParaRPr>
          </a:p>
        </p:txBody>
      </p:sp>
      <p:pic>
        <p:nvPicPr>
          <p:cNvPr id="80" name="Google Shape;80;p13"/>
          <p:cNvPicPr preferRelativeResize="0"/>
          <p:nvPr/>
        </p:nvPicPr>
        <p:blipFill>
          <a:blip r:embed="rId11">
            <a:alphaModFix/>
          </a:blip>
          <a:stretch>
            <a:fillRect/>
          </a:stretch>
        </p:blipFill>
        <p:spPr>
          <a:xfrm>
            <a:off x="85653" y="4919074"/>
            <a:ext cx="358597" cy="170690"/>
          </a:xfrm>
          <a:prstGeom prst="rect">
            <a:avLst/>
          </a:prstGeom>
          <a:noFill/>
          <a:ln>
            <a:noFill/>
          </a:ln>
        </p:spPr>
      </p:pic>
      <p:pic>
        <p:nvPicPr>
          <p:cNvPr id="81" name="Google Shape;81;p13"/>
          <p:cNvPicPr preferRelativeResize="0"/>
          <p:nvPr/>
        </p:nvPicPr>
        <p:blipFill>
          <a:blip r:embed="rId12">
            <a:alphaModFix/>
          </a:blip>
          <a:stretch>
            <a:fillRect/>
          </a:stretch>
        </p:blipFill>
        <p:spPr>
          <a:xfrm>
            <a:off x="2369273" y="4917829"/>
            <a:ext cx="302563" cy="173180"/>
          </a:xfrm>
          <a:prstGeom prst="rect">
            <a:avLst/>
          </a:prstGeom>
          <a:noFill/>
          <a:ln>
            <a:noFill/>
          </a:ln>
        </p:spPr>
      </p:pic>
      <p:sp>
        <p:nvSpPr>
          <p:cNvPr id="82" name="Google Shape;82;p13"/>
          <p:cNvSpPr txBox="1"/>
          <p:nvPr/>
        </p:nvSpPr>
        <p:spPr>
          <a:xfrm>
            <a:off x="6321625" y="2199270"/>
            <a:ext cx="2639700" cy="325800"/>
          </a:xfrm>
          <a:prstGeom prst="rect">
            <a:avLst/>
          </a:prstGeom>
          <a:noFill/>
          <a:ln>
            <a:noFill/>
          </a:ln>
        </p:spPr>
        <p:txBody>
          <a:bodyPr anchorCtr="0" anchor="t" bIns="24075" lIns="24075" spcFirstLastPara="1" rIns="24075" wrap="square" tIns="24075">
            <a:spAutoFit/>
          </a:bodyPr>
          <a:lstStyle/>
          <a:p>
            <a:pPr indent="0" lvl="0" marL="0" rtl="0" algn="l">
              <a:spcBef>
                <a:spcPts val="0"/>
              </a:spcBef>
              <a:spcAft>
                <a:spcPts val="0"/>
              </a:spcAft>
              <a:buNone/>
            </a:pPr>
            <a:r>
              <a:rPr i="1" lang="en" sz="600">
                <a:latin typeface="Merriweather"/>
                <a:ea typeface="Merriweather"/>
                <a:cs typeface="Merriweather"/>
                <a:sym typeface="Merriweather"/>
              </a:rPr>
              <a:t>"Knowing how to bounce back from all the bumps, and all the the problems that arise in our everyday lives. It's not just from natural disasters..."	~RCL, Cohort 1 </a:t>
            </a:r>
            <a:endParaRPr i="1" sz="600">
              <a:latin typeface="Merriweather"/>
              <a:ea typeface="Merriweather"/>
              <a:cs typeface="Merriweather"/>
              <a:sym typeface="Merriweather"/>
            </a:endParaRPr>
          </a:p>
        </p:txBody>
      </p:sp>
      <p:pic>
        <p:nvPicPr>
          <p:cNvPr id="83" name="Google Shape;83;p13"/>
          <p:cNvPicPr preferRelativeResize="0"/>
          <p:nvPr/>
        </p:nvPicPr>
        <p:blipFill rotWithShape="1">
          <a:blip r:embed="rId13">
            <a:alphaModFix/>
          </a:blip>
          <a:srcRect b="3605" l="0" r="8950" t="10143"/>
          <a:stretch/>
        </p:blipFill>
        <p:spPr>
          <a:xfrm>
            <a:off x="3451837" y="755854"/>
            <a:ext cx="2246084" cy="1582803"/>
          </a:xfrm>
          <a:prstGeom prst="rect">
            <a:avLst/>
          </a:prstGeom>
          <a:noFill/>
          <a:ln cap="flat" cmpd="sng" w="38100">
            <a:solidFill>
              <a:srgbClr val="274E13"/>
            </a:solidFill>
            <a:prstDash val="solid"/>
            <a:round/>
            <a:headEnd len="sm" w="sm" type="none"/>
            <a:tailEnd len="sm" w="sm" type="none"/>
          </a:ln>
        </p:spPr>
      </p:pic>
      <p:sp>
        <p:nvSpPr>
          <p:cNvPr id="84" name="Google Shape;84;p13"/>
          <p:cNvSpPr txBox="1"/>
          <p:nvPr/>
        </p:nvSpPr>
        <p:spPr>
          <a:xfrm>
            <a:off x="328917" y="2400472"/>
            <a:ext cx="2433300" cy="233400"/>
          </a:xfrm>
          <a:prstGeom prst="rect">
            <a:avLst/>
          </a:prstGeom>
          <a:noFill/>
          <a:ln>
            <a:noFill/>
          </a:ln>
        </p:spPr>
        <p:txBody>
          <a:bodyPr anchorCtr="0" anchor="t" bIns="24075" lIns="24075" spcFirstLastPara="1" rIns="24075" wrap="square" tIns="24075">
            <a:spAutoFit/>
          </a:bodyPr>
          <a:lstStyle/>
          <a:p>
            <a:pPr indent="0" lvl="0" marL="0" rtl="0" algn="l">
              <a:spcBef>
                <a:spcPts val="0"/>
              </a:spcBef>
              <a:spcAft>
                <a:spcPts val="0"/>
              </a:spcAft>
              <a:buNone/>
            </a:pPr>
            <a:r>
              <a:rPr lang="en" sz="600">
                <a:latin typeface="Merriweather"/>
                <a:ea typeface="Merriweather"/>
                <a:cs typeface="Merriweather"/>
                <a:sym typeface="Merriweather"/>
              </a:rPr>
              <a:t>The purpose of this pre-programmatic evaluation is to assess if the RCL Award Program was able to meet the following goals: </a:t>
            </a:r>
            <a:endParaRPr sz="600"/>
          </a:p>
        </p:txBody>
      </p:sp>
      <p:sp>
        <p:nvSpPr>
          <p:cNvPr id="85" name="Google Shape;85;p13"/>
          <p:cNvSpPr txBox="1"/>
          <p:nvPr/>
        </p:nvSpPr>
        <p:spPr>
          <a:xfrm>
            <a:off x="6263549" y="722613"/>
            <a:ext cx="2697900" cy="623700"/>
          </a:xfrm>
          <a:prstGeom prst="rect">
            <a:avLst/>
          </a:prstGeom>
          <a:noFill/>
          <a:ln>
            <a:noFill/>
          </a:ln>
        </p:spPr>
        <p:txBody>
          <a:bodyPr anchorCtr="0" anchor="t" bIns="34500" lIns="69025" spcFirstLastPara="1" rIns="69025" wrap="square" tIns="34500">
            <a:spAutoFit/>
          </a:bodyPr>
          <a:lstStyle/>
          <a:p>
            <a:pPr indent="0" lvl="0" marL="0" marR="0" rtl="0" algn="l">
              <a:spcBef>
                <a:spcPts val="0"/>
              </a:spcBef>
              <a:spcAft>
                <a:spcPts val="0"/>
              </a:spcAft>
              <a:buClr>
                <a:schemeClr val="dk1"/>
              </a:buClr>
              <a:buSzPts val="300"/>
              <a:buFont typeface="Arial"/>
              <a:buNone/>
            </a:pPr>
            <a:r>
              <a:rPr i="1" lang="en" sz="600">
                <a:latin typeface="Merriweather"/>
                <a:ea typeface="Merriweather"/>
                <a:cs typeface="Merriweather"/>
                <a:sym typeface="Merriweather"/>
              </a:rPr>
              <a:t>“I learned that I can be an active community member. It's a lot more rewarding for myself to get out there and help people. There is nothing better than just being apart of something great. Now it gives me the confidence to show up and possibly create events of my own in the next phase of my life.”</a:t>
            </a:r>
            <a:endParaRPr i="1" sz="600">
              <a:latin typeface="Merriweather"/>
              <a:ea typeface="Merriweather"/>
              <a:cs typeface="Merriweather"/>
              <a:sym typeface="Merriweather"/>
            </a:endParaRPr>
          </a:p>
          <a:p>
            <a:pPr indent="0" lvl="0" marL="0" marR="0" rtl="0" algn="l">
              <a:spcBef>
                <a:spcPts val="0"/>
              </a:spcBef>
              <a:spcAft>
                <a:spcPts val="0"/>
              </a:spcAft>
              <a:buNone/>
            </a:pPr>
            <a:r>
              <a:t/>
            </a:r>
            <a:endParaRPr i="1" sz="600">
              <a:latin typeface="Merriweather"/>
              <a:ea typeface="Merriweather"/>
              <a:cs typeface="Merriweather"/>
              <a:sym typeface="Merriweather"/>
            </a:endParaRPr>
          </a:p>
        </p:txBody>
      </p:sp>
      <p:sp>
        <p:nvSpPr>
          <p:cNvPr id="86" name="Google Shape;86;p13"/>
          <p:cNvSpPr txBox="1"/>
          <p:nvPr/>
        </p:nvSpPr>
        <p:spPr>
          <a:xfrm>
            <a:off x="6263549" y="1190751"/>
            <a:ext cx="2697900" cy="439200"/>
          </a:xfrm>
          <a:prstGeom prst="rect">
            <a:avLst/>
          </a:prstGeom>
          <a:noFill/>
          <a:ln>
            <a:noFill/>
          </a:ln>
        </p:spPr>
        <p:txBody>
          <a:bodyPr anchorCtr="0" anchor="t" bIns="34500" lIns="69025" spcFirstLastPara="1" rIns="69025" wrap="square" tIns="34500">
            <a:spAutoFit/>
          </a:bodyPr>
          <a:lstStyle/>
          <a:p>
            <a:pPr indent="0" lvl="0" marL="0" marR="0" rtl="0" algn="l">
              <a:spcBef>
                <a:spcPts val="0"/>
              </a:spcBef>
              <a:spcAft>
                <a:spcPts val="0"/>
              </a:spcAft>
              <a:buNone/>
            </a:pPr>
            <a:r>
              <a:rPr i="1" lang="en" sz="600">
                <a:latin typeface="Merriweather"/>
                <a:ea typeface="Merriweather"/>
                <a:cs typeface="Merriweather"/>
                <a:sym typeface="Merriweather"/>
              </a:rPr>
              <a:t>“The biggest part in learning about resilience for me was just going out there and trying to combat different issues in the world. Seeing it first hand being able to take apart of it was a great and eyeopening experience.”</a:t>
            </a:r>
            <a:endParaRPr i="1" sz="600">
              <a:solidFill>
                <a:schemeClr val="dk1"/>
              </a:solidFill>
              <a:latin typeface="Merriweather"/>
              <a:ea typeface="Merriweather"/>
              <a:cs typeface="Merriweather"/>
              <a:sym typeface="Merriweather"/>
            </a:endParaRPr>
          </a:p>
        </p:txBody>
      </p:sp>
      <p:sp>
        <p:nvSpPr>
          <p:cNvPr id="87" name="Google Shape;87;p13"/>
          <p:cNvSpPr txBox="1"/>
          <p:nvPr/>
        </p:nvSpPr>
        <p:spPr>
          <a:xfrm>
            <a:off x="300431" y="3509962"/>
            <a:ext cx="2471100" cy="510300"/>
          </a:xfrm>
          <a:prstGeom prst="rect">
            <a:avLst/>
          </a:prstGeom>
          <a:noFill/>
          <a:ln>
            <a:noFill/>
          </a:ln>
        </p:spPr>
        <p:txBody>
          <a:bodyPr anchorCtr="0" anchor="t" bIns="24075" lIns="24075" spcFirstLastPara="1" rIns="24075" wrap="square" tIns="24075">
            <a:spAutoFit/>
          </a:bodyPr>
          <a:lstStyle/>
          <a:p>
            <a:pPr indent="0" lvl="0" marL="0" rtl="0" algn="l">
              <a:spcBef>
                <a:spcPts val="0"/>
              </a:spcBef>
              <a:spcAft>
                <a:spcPts val="0"/>
              </a:spcAft>
              <a:buNone/>
            </a:pPr>
            <a:r>
              <a:rPr lang="en" sz="600">
                <a:latin typeface="Merriweather"/>
                <a:ea typeface="Merriweather"/>
                <a:cs typeface="Merriweather"/>
                <a:sym typeface="Merriweather"/>
              </a:rPr>
              <a:t>We are tasked with helping our community become more resilient during Hawaii's most damaging hazards. These types of threats include floods, fires, lava flows, landslides, earthquakes, coastal erosion, elevated winds, high waves, tsunamis, hurricanes, and sea-level rise.</a:t>
            </a:r>
            <a:endParaRPr sz="600">
              <a:latin typeface="Merriweather"/>
              <a:ea typeface="Merriweather"/>
              <a:cs typeface="Merriweather"/>
              <a:sym typeface="Merriweather"/>
            </a:endParaRPr>
          </a:p>
        </p:txBody>
      </p:sp>
      <p:sp>
        <p:nvSpPr>
          <p:cNvPr id="88" name="Google Shape;88;p13"/>
          <p:cNvSpPr txBox="1"/>
          <p:nvPr/>
        </p:nvSpPr>
        <p:spPr>
          <a:xfrm>
            <a:off x="362250" y="1517842"/>
            <a:ext cx="2366700" cy="602700"/>
          </a:xfrm>
          <a:prstGeom prst="rect">
            <a:avLst/>
          </a:prstGeom>
          <a:noFill/>
          <a:ln>
            <a:noFill/>
          </a:ln>
        </p:spPr>
        <p:txBody>
          <a:bodyPr anchorCtr="0" anchor="t" bIns="24075" lIns="24075" spcFirstLastPara="1" rIns="24075" wrap="square" tIns="24075">
            <a:spAutoFit/>
          </a:bodyPr>
          <a:lstStyle/>
          <a:p>
            <a:pPr indent="0" lvl="0" marL="0" rtl="0" algn="l">
              <a:spcBef>
                <a:spcPts val="0"/>
              </a:spcBef>
              <a:spcAft>
                <a:spcPts val="0"/>
              </a:spcAft>
              <a:buNone/>
            </a:pPr>
            <a:r>
              <a:rPr lang="en" sz="600">
                <a:solidFill>
                  <a:schemeClr val="dk1"/>
                </a:solidFill>
                <a:latin typeface="Merriweather"/>
                <a:ea typeface="Merriweather"/>
                <a:cs typeface="Merriweather"/>
                <a:sym typeface="Merriweather"/>
              </a:rPr>
              <a:t>The RCLs of the Kapi’olani Community College Center for Resilience Neighborhoods (CERENE) worked in collaboration with the City and County of Honolulu, the Office of Climate Change, Sustainability, and Resilience, and the Department of Urban and Regional Planning at the University of Hawai’i at Mānoa.</a:t>
            </a:r>
            <a:endParaRPr sz="600">
              <a:latin typeface="Merriweather"/>
              <a:ea typeface="Merriweather"/>
              <a:cs typeface="Merriweather"/>
              <a:sym typeface="Merriweather"/>
            </a:endParaRPr>
          </a:p>
        </p:txBody>
      </p:sp>
      <p:sp>
        <p:nvSpPr>
          <p:cNvPr id="89" name="Google Shape;89;p13"/>
          <p:cNvSpPr txBox="1"/>
          <p:nvPr/>
        </p:nvSpPr>
        <p:spPr>
          <a:xfrm>
            <a:off x="322569" y="4374709"/>
            <a:ext cx="2489100" cy="417900"/>
          </a:xfrm>
          <a:prstGeom prst="rect">
            <a:avLst/>
          </a:prstGeom>
          <a:noFill/>
          <a:ln>
            <a:noFill/>
          </a:ln>
        </p:spPr>
        <p:txBody>
          <a:bodyPr anchorCtr="0" anchor="t" bIns="24075" lIns="24075" spcFirstLastPara="1" rIns="24075" wrap="square" tIns="24075">
            <a:spAutoFit/>
          </a:bodyPr>
          <a:lstStyle/>
          <a:p>
            <a:pPr indent="0" lvl="0" marL="0" rtl="0" algn="l">
              <a:spcBef>
                <a:spcPts val="0"/>
              </a:spcBef>
              <a:spcAft>
                <a:spcPts val="0"/>
              </a:spcAft>
              <a:buClr>
                <a:schemeClr val="dk1"/>
              </a:buClr>
              <a:buSzPts val="300"/>
              <a:buFont typeface="Arial"/>
              <a:buNone/>
            </a:pPr>
            <a:r>
              <a:rPr lang="en" sz="600">
                <a:solidFill>
                  <a:schemeClr val="dk1"/>
                </a:solidFill>
                <a:latin typeface="Merriweather"/>
                <a:ea typeface="Merriweather"/>
                <a:cs typeface="Merriweather"/>
                <a:sym typeface="Merriweather"/>
              </a:rPr>
              <a:t>The methodology draws from community-based research, programmatic analysis, and Indigenous research methods. We also used geospatial analysis, utilizing the ArcGIS online story map interactive tool.</a:t>
            </a:r>
            <a:endParaRPr sz="400"/>
          </a:p>
        </p:txBody>
      </p:sp>
      <p:pic>
        <p:nvPicPr>
          <p:cNvPr id="90" name="Google Shape;90;p13" title="Chart"/>
          <p:cNvPicPr preferRelativeResize="0"/>
          <p:nvPr/>
        </p:nvPicPr>
        <p:blipFill>
          <a:blip r:embed="rId14">
            <a:alphaModFix/>
          </a:blip>
          <a:stretch>
            <a:fillRect/>
          </a:stretch>
        </p:blipFill>
        <p:spPr>
          <a:xfrm>
            <a:off x="3451833" y="2517740"/>
            <a:ext cx="1004613" cy="621184"/>
          </a:xfrm>
          <a:prstGeom prst="rect">
            <a:avLst/>
          </a:prstGeom>
          <a:noFill/>
          <a:ln>
            <a:noFill/>
          </a:ln>
        </p:spPr>
      </p:pic>
      <p:pic>
        <p:nvPicPr>
          <p:cNvPr id="91" name="Google Shape;91;p13"/>
          <p:cNvPicPr preferRelativeResize="0"/>
          <p:nvPr/>
        </p:nvPicPr>
        <p:blipFill>
          <a:blip r:embed="rId15">
            <a:alphaModFix/>
          </a:blip>
          <a:stretch>
            <a:fillRect/>
          </a:stretch>
        </p:blipFill>
        <p:spPr>
          <a:xfrm>
            <a:off x="4715063" y="2518512"/>
            <a:ext cx="986951" cy="621187"/>
          </a:xfrm>
          <a:prstGeom prst="rect">
            <a:avLst/>
          </a:prstGeom>
          <a:noFill/>
          <a:ln>
            <a:noFill/>
          </a:ln>
        </p:spPr>
      </p:pic>
      <p:sp>
        <p:nvSpPr>
          <p:cNvPr id="92" name="Google Shape;92;p13"/>
          <p:cNvSpPr txBox="1"/>
          <p:nvPr/>
        </p:nvSpPr>
        <p:spPr>
          <a:xfrm>
            <a:off x="3435104" y="2352129"/>
            <a:ext cx="2639700" cy="94800"/>
          </a:xfrm>
          <a:prstGeom prst="rect">
            <a:avLst/>
          </a:prstGeom>
          <a:noFill/>
          <a:ln>
            <a:noFill/>
          </a:ln>
        </p:spPr>
        <p:txBody>
          <a:bodyPr anchorCtr="0" anchor="t" bIns="24075" lIns="24075" spcFirstLastPara="1" rIns="24075" wrap="square" tIns="24075">
            <a:spAutoFit/>
          </a:bodyPr>
          <a:lstStyle/>
          <a:p>
            <a:pPr indent="0" lvl="0" marL="0" rtl="0" algn="l">
              <a:spcBef>
                <a:spcPts val="0"/>
              </a:spcBef>
              <a:spcAft>
                <a:spcPts val="0"/>
              </a:spcAft>
              <a:buClr>
                <a:schemeClr val="dk1"/>
              </a:buClr>
              <a:buSzPts val="300"/>
              <a:buFont typeface="Arial"/>
              <a:buNone/>
            </a:pPr>
            <a:r>
              <a:rPr lang="en" sz="300">
                <a:latin typeface="Merriweather"/>
                <a:ea typeface="Merriweather"/>
                <a:cs typeface="Merriweather"/>
                <a:sym typeface="Merriweather"/>
              </a:rPr>
              <a:t>Figure 1. Map of Resilience Corps Leaders “brilliance” and resilience service work across O’ahu</a:t>
            </a:r>
            <a:endParaRPr sz="300">
              <a:latin typeface="Merriweather"/>
              <a:ea typeface="Merriweather"/>
              <a:cs typeface="Merriweather"/>
              <a:sym typeface="Merriweather"/>
            </a:endParaRPr>
          </a:p>
        </p:txBody>
      </p:sp>
      <p:sp>
        <p:nvSpPr>
          <p:cNvPr id="93" name="Google Shape;93;p13"/>
          <p:cNvSpPr txBox="1"/>
          <p:nvPr/>
        </p:nvSpPr>
        <p:spPr>
          <a:xfrm>
            <a:off x="3451833" y="3177691"/>
            <a:ext cx="1158600" cy="141000"/>
          </a:xfrm>
          <a:prstGeom prst="rect">
            <a:avLst/>
          </a:prstGeom>
          <a:noFill/>
          <a:ln>
            <a:noFill/>
          </a:ln>
        </p:spPr>
        <p:txBody>
          <a:bodyPr anchorCtr="0" anchor="t" bIns="24075" lIns="24075" spcFirstLastPara="1" rIns="24075" wrap="square" tIns="24075">
            <a:spAutoFit/>
          </a:bodyPr>
          <a:lstStyle/>
          <a:p>
            <a:pPr indent="0" lvl="0" marL="0" rtl="0" algn="l">
              <a:spcBef>
                <a:spcPts val="0"/>
              </a:spcBef>
              <a:spcAft>
                <a:spcPts val="0"/>
              </a:spcAft>
              <a:buClr>
                <a:schemeClr val="dk1"/>
              </a:buClr>
              <a:buSzPts val="300"/>
              <a:buFont typeface="Arial"/>
              <a:buNone/>
            </a:pPr>
            <a:r>
              <a:rPr lang="en" sz="300">
                <a:latin typeface="Merriweather"/>
                <a:ea typeface="Merriweather"/>
                <a:cs typeface="Merriweather"/>
                <a:sym typeface="Merriweather"/>
              </a:rPr>
              <a:t>Figure 2. Relative percentage of ethnicities represented by the RCLS</a:t>
            </a:r>
            <a:endParaRPr sz="300">
              <a:latin typeface="Merriweather"/>
              <a:ea typeface="Merriweather"/>
              <a:cs typeface="Merriweather"/>
              <a:sym typeface="Merriweather"/>
            </a:endParaRPr>
          </a:p>
        </p:txBody>
      </p:sp>
      <p:sp>
        <p:nvSpPr>
          <p:cNvPr id="94" name="Google Shape;94;p13"/>
          <p:cNvSpPr txBox="1"/>
          <p:nvPr/>
        </p:nvSpPr>
        <p:spPr>
          <a:xfrm>
            <a:off x="4715063" y="3177691"/>
            <a:ext cx="1158600" cy="141000"/>
          </a:xfrm>
          <a:prstGeom prst="rect">
            <a:avLst/>
          </a:prstGeom>
          <a:noFill/>
          <a:ln>
            <a:noFill/>
          </a:ln>
        </p:spPr>
        <p:txBody>
          <a:bodyPr anchorCtr="0" anchor="t" bIns="24075" lIns="24075" spcFirstLastPara="1" rIns="24075" wrap="square" tIns="24075">
            <a:spAutoFit/>
          </a:bodyPr>
          <a:lstStyle/>
          <a:p>
            <a:pPr indent="0" lvl="0" marL="0" rtl="0" algn="l">
              <a:spcBef>
                <a:spcPts val="0"/>
              </a:spcBef>
              <a:spcAft>
                <a:spcPts val="0"/>
              </a:spcAft>
              <a:buClr>
                <a:schemeClr val="dk1"/>
              </a:buClr>
              <a:buSzPts val="300"/>
              <a:buFont typeface="Arial"/>
              <a:buNone/>
            </a:pPr>
            <a:r>
              <a:rPr lang="en" sz="300">
                <a:latin typeface="Merriweather"/>
                <a:ea typeface="Merriweather"/>
                <a:cs typeface="Merriweather"/>
                <a:sym typeface="Merriweather"/>
              </a:rPr>
              <a:t>Figure 3. Preliminary feedback from RCLs indicated that 100% of them recommend the program.</a:t>
            </a:r>
            <a:endParaRPr sz="300">
              <a:latin typeface="Merriweather"/>
              <a:ea typeface="Merriweather"/>
              <a:cs typeface="Merriweather"/>
              <a:sym typeface="Merriweather"/>
            </a:endParaRPr>
          </a:p>
        </p:txBody>
      </p:sp>
      <p:sp>
        <p:nvSpPr>
          <p:cNvPr id="95" name="Google Shape;95;p13"/>
          <p:cNvSpPr txBox="1"/>
          <p:nvPr/>
        </p:nvSpPr>
        <p:spPr>
          <a:xfrm>
            <a:off x="4293076" y="3446956"/>
            <a:ext cx="617100" cy="910500"/>
          </a:xfrm>
          <a:prstGeom prst="rect">
            <a:avLst/>
          </a:prstGeom>
          <a:noFill/>
          <a:ln>
            <a:noFill/>
          </a:ln>
        </p:spPr>
        <p:txBody>
          <a:bodyPr anchorCtr="0" anchor="t" bIns="24075" lIns="24075" spcFirstLastPara="1" rIns="24075" wrap="square" tIns="24075">
            <a:spAutoFit/>
          </a:bodyPr>
          <a:lstStyle/>
          <a:p>
            <a:pPr indent="0" lvl="0" marL="0" rtl="0" algn="l">
              <a:spcBef>
                <a:spcPts val="0"/>
              </a:spcBef>
              <a:spcAft>
                <a:spcPts val="0"/>
              </a:spcAft>
              <a:buNone/>
            </a:pPr>
            <a:r>
              <a:rPr lang="en" sz="400"/>
              <a:t>Our Resilience Corps Leaders participated in a number of team events in addition to their individual resilience service work with on-campus and off-campus partners. These photos capture a few moments from the Malama Kapi’olani Event as well as the Pohukaina Food Pantry Produce Plus distribution day.</a:t>
            </a:r>
            <a:endParaRPr sz="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